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5" r:id="rId3"/>
    <p:sldId id="276" r:id="rId4"/>
    <p:sldId id="277" r:id="rId5"/>
    <p:sldId id="257" r:id="rId6"/>
    <p:sldId id="278" r:id="rId7"/>
    <p:sldId id="258" r:id="rId8"/>
    <p:sldId id="279" r:id="rId9"/>
    <p:sldId id="281" r:id="rId10"/>
    <p:sldId id="289" r:id="rId11"/>
    <p:sldId id="280" r:id="rId12"/>
    <p:sldId id="282" r:id="rId13"/>
    <p:sldId id="259" r:id="rId14"/>
    <p:sldId id="285" r:id="rId15"/>
    <p:sldId id="283" r:id="rId16"/>
    <p:sldId id="284" r:id="rId17"/>
    <p:sldId id="260" r:id="rId18"/>
    <p:sldId id="286" r:id="rId19"/>
    <p:sldId id="287" r:id="rId20"/>
    <p:sldId id="261" r:id="rId21"/>
    <p:sldId id="262" r:id="rId22"/>
    <p:sldId id="288" r:id="rId23"/>
    <p:sldId id="309" r:id="rId24"/>
    <p:sldId id="310" r:id="rId25"/>
    <p:sldId id="291" r:id="rId26"/>
    <p:sldId id="290" r:id="rId27"/>
    <p:sldId id="292" r:id="rId28"/>
    <p:sldId id="294" r:id="rId29"/>
    <p:sldId id="263" r:id="rId30"/>
    <p:sldId id="296" r:id="rId31"/>
    <p:sldId id="293" r:id="rId32"/>
    <p:sldId id="264" r:id="rId33"/>
    <p:sldId id="297" r:id="rId34"/>
    <p:sldId id="265" r:id="rId35"/>
    <p:sldId id="298" r:id="rId36"/>
    <p:sldId id="270" r:id="rId37"/>
    <p:sldId id="299" r:id="rId38"/>
    <p:sldId id="300" r:id="rId39"/>
    <p:sldId id="301" r:id="rId40"/>
    <p:sldId id="302" r:id="rId41"/>
    <p:sldId id="303" r:id="rId42"/>
    <p:sldId id="266" r:id="rId43"/>
    <p:sldId id="267" r:id="rId44"/>
    <p:sldId id="306" r:id="rId45"/>
    <p:sldId id="304" r:id="rId46"/>
    <p:sldId id="305" r:id="rId47"/>
    <p:sldId id="268" r:id="rId48"/>
    <p:sldId id="307" r:id="rId49"/>
    <p:sldId id="269" r:id="rId50"/>
    <p:sldId id="308" r:id="rId51"/>
    <p:sldId id="271" r:id="rId52"/>
    <p:sldId id="311" r:id="rId53"/>
    <p:sldId id="272" r:id="rId54"/>
    <p:sldId id="312" r:id="rId55"/>
    <p:sldId id="313" r:id="rId56"/>
    <p:sldId id="314" r:id="rId57"/>
    <p:sldId id="273" r:id="rId58"/>
    <p:sldId id="315" r:id="rId59"/>
    <p:sldId id="274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7" r:id="rId68"/>
    <p:sldId id="324" r:id="rId69"/>
    <p:sldId id="325" r:id="rId70"/>
    <p:sldId id="326" r:id="rId71"/>
    <p:sldId id="32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64BD61-01B9-40ED-BE47-88E80F690C4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0AFBD-413D-4287-830A-F564D259BD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7/79/Jamestownsettlemen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d/d7/Pocahontas_Rolfe_crop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ndianamayflower.com/uploads/documents/Mayflower%20Compact%20Reproduction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Virginia &amp; </a:t>
            </a:r>
            <a:br>
              <a:rPr lang="en-US" dirty="0" smtClean="0"/>
            </a:br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Motivation – Economic Opportunity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File:Jamestownsettle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2" name="Picture 4" descr="http://digital.lib.lehigh.edu/trial/pocahontas/images/Brooks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File:Pocahontas Rolfe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715000" cy="691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5.  Growing tobacco required </a:t>
            </a:r>
            <a:r>
              <a:rPr lang="en-US" sz="3200" u="sng" dirty="0" smtClean="0"/>
              <a:t>cheap labor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A.  </a:t>
            </a:r>
            <a:r>
              <a:rPr lang="en-US" sz="3200" u="sng" dirty="0" smtClean="0"/>
              <a:t>Indentured servants</a:t>
            </a:r>
            <a:r>
              <a:rPr lang="en-US" sz="3200" dirty="0" smtClean="0"/>
              <a:t> = poor immigrants from England, Scotland, &amp; Ireland who worked 4-7 yrs to pay for their </a:t>
            </a:r>
            <a:r>
              <a:rPr lang="en-US" sz="3200" u="sng" dirty="0" smtClean="0"/>
              <a:t>passage</a:t>
            </a:r>
            <a:r>
              <a:rPr lang="en-US" sz="3200" dirty="0" smtClean="0"/>
              <a:t> to </a:t>
            </a:r>
            <a:r>
              <a:rPr lang="en-US" sz="3200" dirty="0" smtClean="0"/>
              <a:t>America.</a:t>
            </a:r>
            <a:endParaRPr lang="en-US" sz="3200" dirty="0" smtClean="0"/>
          </a:p>
          <a:p>
            <a:pPr lvl="1"/>
            <a:r>
              <a:rPr lang="en-US" sz="3200" dirty="0" smtClean="0"/>
              <a:t>B.  1619 – Dutch brought </a:t>
            </a:r>
            <a:r>
              <a:rPr lang="en-US" sz="3200" u="sng" dirty="0" smtClean="0"/>
              <a:t>slaves</a:t>
            </a:r>
            <a:r>
              <a:rPr lang="en-US" sz="3200" dirty="0" smtClean="0"/>
              <a:t> to VA to work on </a:t>
            </a:r>
            <a:r>
              <a:rPr lang="en-US" sz="3200" u="sng" dirty="0" smtClean="0"/>
              <a:t>tobacco plantations</a:t>
            </a:r>
            <a:r>
              <a:rPr lang="en-US" sz="3200" dirty="0" smtClean="0"/>
              <a:t>.</a:t>
            </a:r>
            <a:endParaRPr lang="en-US" sz="2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s://www.piratedocuments.com/Images/Documents/indentured_servant42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492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scienceline.org/wp-content/uploads/2010/06/tobacco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dreamstime.com/dried-tobacco-leaves-thumb16931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688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Government in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1.  </a:t>
            </a:r>
            <a:r>
              <a:rPr lang="en-US" sz="3200" u="sng" dirty="0" smtClean="0"/>
              <a:t>Cavaliers</a:t>
            </a:r>
            <a:r>
              <a:rPr lang="en-US" sz="3200" dirty="0" smtClean="0"/>
              <a:t> = English nobles given land grants from the King in the Tidewater region (eastern coastal </a:t>
            </a:r>
            <a:r>
              <a:rPr lang="en-US" sz="3200" dirty="0" smtClean="0"/>
              <a:t>lowlands)</a:t>
            </a:r>
          </a:p>
          <a:p>
            <a:r>
              <a:rPr lang="en-US" sz="3200" dirty="0" smtClean="0"/>
              <a:t>2.  These </a:t>
            </a:r>
            <a:r>
              <a:rPr lang="en-US" sz="3200" u="sng" dirty="0" smtClean="0"/>
              <a:t>wealthy landowners</a:t>
            </a:r>
            <a:r>
              <a:rPr lang="en-US" sz="3200" dirty="0" smtClean="0"/>
              <a:t> dominated </a:t>
            </a:r>
            <a:r>
              <a:rPr lang="en-US" sz="3200" dirty="0" smtClean="0"/>
              <a:t>govt. &amp; </a:t>
            </a:r>
            <a:r>
              <a:rPr lang="en-US" sz="3200" dirty="0" smtClean="0"/>
              <a:t>society</a:t>
            </a:r>
            <a:endParaRPr lang="en-US" sz="3000" dirty="0" smtClean="0"/>
          </a:p>
          <a:p>
            <a:pPr lvl="1"/>
            <a:r>
              <a:rPr lang="en-US" sz="3200" dirty="0" smtClean="0"/>
              <a:t>A</a:t>
            </a:r>
            <a:r>
              <a:rPr lang="en-US" sz="3200" dirty="0" smtClean="0"/>
              <a:t>.  </a:t>
            </a:r>
            <a:r>
              <a:rPr lang="en-US" sz="3200" dirty="0" smtClean="0"/>
              <a:t>Society based on </a:t>
            </a:r>
            <a:r>
              <a:rPr lang="en-US" sz="3200" u="sng" dirty="0" smtClean="0"/>
              <a:t>land ownership</a:t>
            </a:r>
            <a:endParaRPr lang="en-US" sz="3200" dirty="0" smtClean="0"/>
          </a:p>
          <a:p>
            <a:pPr lvl="1"/>
            <a:r>
              <a:rPr lang="en-US" sz="3200" dirty="0" smtClean="0"/>
              <a:t>B.  Strong ties with </a:t>
            </a:r>
            <a:r>
              <a:rPr lang="en-US" sz="3200" u="sng" dirty="0" smtClean="0"/>
              <a:t>Britain</a:t>
            </a:r>
            <a:endParaRPr lang="en-US" sz="3200" u="sng" dirty="0" smtClean="0"/>
          </a:p>
          <a:p>
            <a:pPr lvl="1"/>
            <a:r>
              <a:rPr lang="en-US" sz="3200" dirty="0" smtClean="0"/>
              <a:t>C</a:t>
            </a:r>
            <a:r>
              <a:rPr lang="en-US" sz="3200" dirty="0" smtClean="0"/>
              <a:t>.  </a:t>
            </a:r>
            <a:r>
              <a:rPr lang="en-US" sz="3200" dirty="0" smtClean="0"/>
              <a:t>Strong </a:t>
            </a:r>
            <a:r>
              <a:rPr lang="en-US" sz="3200" u="sng" dirty="0" smtClean="0"/>
              <a:t>allegiance</a:t>
            </a:r>
            <a:r>
              <a:rPr lang="en-US" sz="3200" dirty="0" smtClean="0"/>
              <a:t> to the </a:t>
            </a:r>
            <a:r>
              <a:rPr lang="en-US" sz="3200" u="sng" dirty="0" smtClean="0"/>
              <a:t>Church of England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s.allposters.com/images/shd/s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1" y="-381000"/>
            <a:ext cx="9804077" cy="769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content.sportslogos.net/logos/35/898/full/8whxw03kbohzgxfr14rr35r6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9414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wu.edu/~palmerc/13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429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3.  By 164o’s, the </a:t>
            </a:r>
            <a:r>
              <a:rPr lang="en-US" sz="3200" u="sng" dirty="0" smtClean="0"/>
              <a:t>House of Burgesses </a:t>
            </a:r>
            <a:r>
              <a:rPr lang="en-US" sz="3200" dirty="0" smtClean="0"/>
              <a:t>(first </a:t>
            </a:r>
            <a:r>
              <a:rPr lang="en-US" sz="3200" u="sng" dirty="0" smtClean="0"/>
              <a:t>elected </a:t>
            </a:r>
            <a:r>
              <a:rPr lang="en-US" sz="3200" dirty="0" smtClean="0"/>
              <a:t>assembly) was established – today it is called the </a:t>
            </a:r>
            <a:r>
              <a:rPr lang="en-US" sz="3200" u="sng" dirty="0" smtClean="0"/>
              <a:t>General Assembly</a:t>
            </a:r>
          </a:p>
          <a:p>
            <a:r>
              <a:rPr lang="en-US" sz="3200" dirty="0" smtClean="0"/>
              <a:t>4.  Poor immigrants seeking better lives moved </a:t>
            </a:r>
            <a:r>
              <a:rPr lang="en-US" sz="3200" u="sng" dirty="0" smtClean="0"/>
              <a:t>west</a:t>
            </a:r>
            <a:r>
              <a:rPr lang="en-US" sz="3200" dirty="0" smtClean="0"/>
              <a:t> into the </a:t>
            </a:r>
            <a:r>
              <a:rPr lang="en-US" sz="3200" u="sng" dirty="0" smtClean="0"/>
              <a:t>Shenandoah Valley</a:t>
            </a:r>
            <a:r>
              <a:rPr lang="en-US" sz="3200" dirty="0" smtClean="0"/>
              <a:t> or </a:t>
            </a:r>
            <a:r>
              <a:rPr lang="en-US" sz="3200" u="sng" dirty="0" smtClean="0"/>
              <a:t>Appalachian Mts.</a:t>
            </a:r>
          </a:p>
          <a:p>
            <a:pPr lvl="1"/>
            <a:r>
              <a:rPr lang="en-US" sz="3200" dirty="0" smtClean="0"/>
              <a:t>A.  Became small </a:t>
            </a:r>
            <a:r>
              <a:rPr lang="en-US" sz="3200" u="sng" dirty="0" smtClean="0"/>
              <a:t>farmers, artisans, hunters, &amp; traders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B.  Strong belief in </a:t>
            </a:r>
            <a:r>
              <a:rPr lang="en-US" sz="3200" u="sng" dirty="0" smtClean="0"/>
              <a:t>private ownership</a:t>
            </a:r>
            <a:r>
              <a:rPr lang="en-US" sz="3200" dirty="0" smtClean="0"/>
              <a:t> &amp; </a:t>
            </a:r>
            <a:r>
              <a:rPr lang="en-US" sz="3200" u="sng" smtClean="0"/>
              <a:t>free enterprise</a:t>
            </a:r>
            <a:endParaRPr lang="en-US" sz="3200" u="sng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Southern Colonies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(MD, NC, SC, and GA)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Settled mainly by people who wanted to </a:t>
            </a:r>
            <a:r>
              <a:rPr lang="en-US" sz="3200" u="sng" dirty="0" smtClean="0"/>
              <a:t>make money</a:t>
            </a:r>
          </a:p>
          <a:p>
            <a:r>
              <a:rPr lang="en-US" sz="3200" dirty="0" smtClean="0"/>
              <a:t>2.  Hot, humid coastal lowlands were ideal conditions for growing </a:t>
            </a:r>
            <a:r>
              <a:rPr lang="en-US" sz="3200" u="sng" dirty="0" smtClean="0"/>
              <a:t>cash crops</a:t>
            </a:r>
            <a:r>
              <a:rPr lang="en-US" sz="3200" dirty="0" smtClean="0"/>
              <a:t> such as </a:t>
            </a:r>
            <a:r>
              <a:rPr lang="en-US" sz="3200" u="sng" dirty="0" smtClean="0"/>
              <a:t>tobacco, rice and indigo</a:t>
            </a:r>
            <a:r>
              <a:rPr lang="en-US" sz="3200" dirty="0" smtClean="0"/>
              <a:t>.  (TRI)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t2.gstatic.com/images?q=tbn:ANd9GcQoBaKIq41d1Vijrp6SAjMPyCmZ74eitzO-SzqE3r0kTLg7IdMT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682794" cy="2819400"/>
          </a:xfrm>
          <a:prstGeom prst="rect">
            <a:avLst/>
          </a:prstGeom>
          <a:noFill/>
        </p:spPr>
      </p:pic>
      <p:pic>
        <p:nvPicPr>
          <p:cNvPr id="46084" name="Picture 4" descr="http://mychinaconnection.com/wp-content/uploads/2010/09/indi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15640"/>
            <a:ext cx="4572000" cy="3642360"/>
          </a:xfrm>
          <a:prstGeom prst="rect">
            <a:avLst/>
          </a:prstGeom>
          <a:noFill/>
        </p:spPr>
      </p:pic>
      <p:pic>
        <p:nvPicPr>
          <p:cNvPr id="46086" name="Picture 6" descr="http://mykoreankitchen.com/wp-content/uploads/2007/05/good-korean-rice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17526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8" name="Picture 4" descr="http://4.bp.blogspot.com/_E3XW_L9n6b0/S5IAiDnTO7I/AAAAAAAABnM/z78yW_FCNYc/s400/Krec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8071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www.engerisser.de/Bilder/Coburg/Musketenfe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23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abasset Helmet and Breast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352800" cy="680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msnbcmedia4.msn.com/j/msnbc/Components/Photos/060726/060726_jamestown_hmed_11a.grid-6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8274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Work and 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1330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Personal I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72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England Colonies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Motivation – Freedom to Worship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upload.wikimedia.org/wikipedia/commons/6/69/Location_of_jamestown_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809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msabdelaal.files.wordpress.com/2012/04/13colonies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429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horizonschool4.wikispaces.com/file/view/img_g5u3_quiz_map_colonies.jpg/196915860/img_g5u3_quiz_map_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2327"/>
            <a:ext cx="6096000" cy="689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u="sng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15000" cy="684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 Massachusetts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Pilgrims</a:t>
            </a:r>
            <a:r>
              <a:rPr lang="en-US" sz="3200" dirty="0" smtClean="0"/>
              <a:t> = religious group who wanted to “</a:t>
            </a:r>
            <a:r>
              <a:rPr lang="en-US" sz="3200" u="sng" dirty="0" smtClean="0"/>
              <a:t>separate</a:t>
            </a:r>
            <a:r>
              <a:rPr lang="en-US" sz="3200" dirty="0" smtClean="0"/>
              <a:t>” from the Church of England</a:t>
            </a:r>
          </a:p>
          <a:p>
            <a:pPr lvl="1"/>
            <a:r>
              <a:rPr lang="en-US" sz="3200" u="sng" dirty="0" smtClean="0"/>
              <a:t>1620</a:t>
            </a:r>
            <a:r>
              <a:rPr lang="en-US" sz="3200" dirty="0" smtClean="0"/>
              <a:t>: </a:t>
            </a:r>
            <a:r>
              <a:rPr lang="en-US" sz="3200" i="1" dirty="0" smtClean="0"/>
              <a:t>Mayflower</a:t>
            </a:r>
            <a:r>
              <a:rPr lang="en-US" sz="3200" dirty="0" smtClean="0"/>
              <a:t> </a:t>
            </a:r>
            <a:r>
              <a:rPr lang="en-US" sz="3200" dirty="0" smtClean="0"/>
              <a:t>landed </a:t>
            </a:r>
            <a:r>
              <a:rPr lang="en-US" sz="3200" dirty="0" smtClean="0"/>
              <a:t>in </a:t>
            </a:r>
            <a:r>
              <a:rPr lang="en-US" sz="3200" u="sng" dirty="0" smtClean="0"/>
              <a:t>Massachusetts</a:t>
            </a:r>
            <a:r>
              <a:rPr lang="en-US" sz="3200" dirty="0" smtClean="0"/>
              <a:t> - formed the </a:t>
            </a:r>
            <a:r>
              <a:rPr lang="en-US" sz="3200" u="sng" dirty="0" smtClean="0"/>
              <a:t>Plymouth Colony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ed101.bu.edu/StudentDoc/current/ED101fa10/reillys/Images/may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629400" cy="6880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formed a “</a:t>
            </a:r>
            <a:r>
              <a:rPr lang="en-US" sz="2800" u="sng" dirty="0" smtClean="0"/>
              <a:t>covenant community</a:t>
            </a:r>
            <a:r>
              <a:rPr lang="en-US" sz="2800" dirty="0" smtClean="0"/>
              <a:t>” based on the principles of the </a:t>
            </a:r>
            <a:r>
              <a:rPr lang="en-US" sz="2800" u="sng" dirty="0" smtClean="0"/>
              <a:t>Mayflower Compact </a:t>
            </a:r>
            <a:endParaRPr lang="en-US" sz="2800" u="sng" dirty="0" smtClean="0"/>
          </a:p>
          <a:p>
            <a:pPr lvl="2"/>
            <a:r>
              <a:rPr lang="en-US" sz="2400" dirty="0" smtClean="0"/>
              <a:t>Bound </a:t>
            </a:r>
            <a:r>
              <a:rPr lang="en-US" sz="2400" dirty="0" smtClean="0"/>
              <a:t>themselves together for </a:t>
            </a:r>
            <a:r>
              <a:rPr lang="en-US" sz="2400" u="sng" dirty="0" smtClean="0"/>
              <a:t>religious purposes</a:t>
            </a:r>
          </a:p>
          <a:p>
            <a:pPr lvl="2"/>
            <a:r>
              <a:rPr lang="en-US" sz="2400" dirty="0" smtClean="0"/>
              <a:t>Established notion of </a:t>
            </a:r>
            <a:r>
              <a:rPr lang="en-US" sz="2400" u="sng" dirty="0" smtClean="0"/>
              <a:t>self-government</a:t>
            </a:r>
          </a:p>
          <a:p>
            <a:endParaRPr lang="en-US" sz="3200" dirty="0" smtClean="0"/>
          </a:p>
          <a:p>
            <a:pPr lvl="1"/>
            <a:r>
              <a:rPr lang="en-US" sz="3000" dirty="0" smtClean="0"/>
              <a:t>Celebrated </a:t>
            </a:r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</a:t>
            </a:r>
            <a:r>
              <a:rPr lang="en-US" sz="3000" u="sng" dirty="0" smtClean="0"/>
              <a:t>Thanksgiving</a:t>
            </a:r>
            <a:r>
              <a:rPr lang="en-US" sz="3000" dirty="0" smtClean="0"/>
              <a:t> a year later (3 day feast in 1621)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pilgrimhall.org/images/comp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17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Mayflower Compact">
            <a:hlinkClick r:id="rId2" tooltip="Mayflower Compac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490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storiesofusa.com/images/plymouth-massachusetts-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45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Jamestown Settlement re-created 1607 sh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367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http://www.debunkingtfc.info/Pilgr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0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www.pilgrimhall.org/images/WebBrownscom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1258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</a:t>
            </a:r>
            <a:r>
              <a:rPr lang="en-US" sz="3200" u="sng" dirty="0" smtClean="0"/>
              <a:t>Puritans</a:t>
            </a:r>
            <a:r>
              <a:rPr lang="en-US" sz="3200" dirty="0" smtClean="0"/>
              <a:t> = unhappy – wanted to “</a:t>
            </a:r>
            <a:r>
              <a:rPr lang="en-US" sz="3200" u="sng" dirty="0" smtClean="0"/>
              <a:t>purify” rituals</a:t>
            </a:r>
            <a:r>
              <a:rPr lang="en-US" sz="3200" dirty="0" smtClean="0"/>
              <a:t> of the Church of England &amp; believed </a:t>
            </a:r>
            <a:r>
              <a:rPr lang="en-US" sz="3200" u="sng" dirty="0" smtClean="0"/>
              <a:t>church members</a:t>
            </a:r>
            <a:r>
              <a:rPr lang="en-US" sz="3200" dirty="0" smtClean="0"/>
              <a:t> should </a:t>
            </a:r>
            <a:r>
              <a:rPr lang="en-US" sz="3200" u="sng" dirty="0" smtClean="0"/>
              <a:t>elect</a:t>
            </a:r>
            <a:r>
              <a:rPr lang="en-US" sz="3200" dirty="0" smtClean="0"/>
              <a:t> their leaders</a:t>
            </a:r>
          </a:p>
          <a:p>
            <a:pPr lvl="1"/>
            <a:r>
              <a:rPr lang="en-US" sz="2800" u="sng" dirty="0" smtClean="0"/>
              <a:t>Town meetings</a:t>
            </a:r>
            <a:r>
              <a:rPr lang="en-US" sz="2800" dirty="0" smtClean="0"/>
              <a:t> = decisions made at the meeting house (church)</a:t>
            </a:r>
          </a:p>
          <a:p>
            <a:pPr lvl="1"/>
            <a:r>
              <a:rPr lang="en-US" sz="2800" u="sng" dirty="0" smtClean="0"/>
              <a:t>Adult, male church members</a:t>
            </a:r>
            <a:r>
              <a:rPr lang="en-US" sz="2800" dirty="0" smtClean="0"/>
              <a:t> </a:t>
            </a:r>
            <a:r>
              <a:rPr lang="en-US" sz="2800" dirty="0" smtClean="0"/>
              <a:t>governed </a:t>
            </a:r>
            <a:r>
              <a:rPr lang="en-US" sz="2800" dirty="0" smtClean="0"/>
              <a:t>the community</a:t>
            </a:r>
          </a:p>
          <a:p>
            <a:pPr lvl="1"/>
            <a:r>
              <a:rPr lang="en-US" sz="2800" dirty="0" smtClean="0"/>
              <a:t>Form of </a:t>
            </a:r>
            <a:r>
              <a:rPr lang="en-US" sz="2800" u="sng" dirty="0" smtClean="0"/>
              <a:t>Athenian</a:t>
            </a:r>
            <a:r>
              <a:rPr lang="en-US" sz="2800" dirty="0" smtClean="0"/>
              <a:t> or </a:t>
            </a:r>
            <a:r>
              <a:rPr lang="en-US" sz="2800" u="sng" dirty="0" smtClean="0"/>
              <a:t>direct</a:t>
            </a:r>
            <a:r>
              <a:rPr lang="en-US" sz="2800" dirty="0" smtClean="0"/>
              <a:t> </a:t>
            </a:r>
            <a:r>
              <a:rPr lang="en-US" sz="2800" b="1" dirty="0" smtClean="0"/>
              <a:t>democracy</a:t>
            </a:r>
            <a:r>
              <a:rPr lang="en-US" sz="2800" dirty="0" smtClean="0"/>
              <a:t> (each person had a vote!)</a:t>
            </a:r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Puritans </a:t>
            </a:r>
            <a:r>
              <a:rPr lang="en-US" sz="2800" dirty="0" smtClean="0"/>
              <a:t>were </a:t>
            </a:r>
            <a:r>
              <a:rPr lang="en-US" sz="2800" u="sng" dirty="0" smtClean="0"/>
              <a:t>intolerant</a:t>
            </a:r>
            <a:r>
              <a:rPr lang="en-US" sz="2800" dirty="0" smtClean="0"/>
              <a:t> (did NOT give religious freedom to others) – all who disagreed (dissented) were banished (</a:t>
            </a:r>
            <a:r>
              <a:rPr lang="en-US" sz="2800" u="sng" dirty="0" smtClean="0"/>
              <a:t>forced to leave the colony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Colonial society was based on </a:t>
            </a:r>
            <a:r>
              <a:rPr lang="en-US" sz="2800" u="sng" dirty="0" smtClean="0"/>
              <a:t>religious standing</a:t>
            </a:r>
            <a:endParaRPr lang="en-US" sz="2800" u="sn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cdn.crooksandliars.com/files/uploads/2008/10/presidential-debat_1005670c_c0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281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doroteos2.files.wordpress.com/2009/10/purit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5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prettycleverfilms.files.wordpress.com/2011/07/annex-gish-lillian-scarlet-letter-th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07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Rhode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800600"/>
          </a:xfrm>
        </p:spPr>
        <p:txBody>
          <a:bodyPr/>
          <a:lstStyle/>
          <a:p>
            <a:r>
              <a:rPr lang="en-US" sz="3200" dirty="0" smtClean="0"/>
              <a:t>Settled by </a:t>
            </a:r>
            <a:r>
              <a:rPr lang="en-US" sz="3200" u="sng" dirty="0" smtClean="0"/>
              <a:t>Roger Williams</a:t>
            </a:r>
            <a:r>
              <a:rPr lang="en-US" sz="3200" dirty="0" smtClean="0"/>
              <a:t> (dissenter who was </a:t>
            </a:r>
            <a:r>
              <a:rPr lang="en-US" sz="3200" u="sng" dirty="0" smtClean="0"/>
              <a:t>banished</a:t>
            </a:r>
            <a:r>
              <a:rPr lang="en-US" sz="3200" dirty="0" smtClean="0"/>
              <a:t> by the Puritans in Massachusetts)</a:t>
            </a:r>
          </a:p>
        </p:txBody>
      </p:sp>
      <p:pic>
        <p:nvPicPr>
          <p:cNvPr id="7170" name="Picture 2" descr="http://sos.ri.gov/img/content/library/rogerwilli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895600" cy="6128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/>
          <a:lstStyle/>
          <a:p>
            <a:r>
              <a:rPr lang="en-US" sz="2800" b="1" dirty="0" smtClean="0"/>
              <a:t>Anne Hutchinson</a:t>
            </a:r>
            <a:r>
              <a:rPr lang="en-US" sz="2800" dirty="0" smtClean="0"/>
              <a:t> – banished from Massachusetts by the Puritans for questioning the church’s authority.</a:t>
            </a:r>
          </a:p>
          <a:p>
            <a:pPr lvl="1"/>
            <a:r>
              <a:rPr lang="en-US" sz="2600" dirty="0" smtClean="0"/>
              <a:t>- helped create the Connecticut colony</a:t>
            </a:r>
            <a:endParaRPr lang="en-US" sz="2600" dirty="0"/>
          </a:p>
        </p:txBody>
      </p:sp>
      <p:pic>
        <p:nvPicPr>
          <p:cNvPr id="65538" name="Picture 2" descr="http://upload.wikimedia.org/wikipedia/commons/thumb/b/b8/Anne_Hutchinson_on_Trial.jpg/220px-Anne_Hutchinson_on_T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343" y="762000"/>
            <a:ext cx="4497657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England’s Economy –</a:t>
            </a:r>
            <a:br>
              <a:rPr lang="en-US" dirty="0" smtClean="0"/>
            </a:br>
            <a:r>
              <a:rPr lang="en-US" dirty="0" smtClean="0"/>
              <a:t>How they made their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Did NOT form </a:t>
            </a:r>
            <a:r>
              <a:rPr lang="en-US" sz="3200" dirty="0" smtClean="0"/>
              <a:t>plantations dependent </a:t>
            </a:r>
            <a:r>
              <a:rPr lang="en-US" sz="3200" dirty="0" smtClean="0"/>
              <a:t>on </a:t>
            </a:r>
            <a:r>
              <a:rPr lang="en-US" sz="3200" u="sng" dirty="0" smtClean="0"/>
              <a:t>slaves</a:t>
            </a:r>
            <a:r>
              <a:rPr lang="en-US" sz="3200" dirty="0" smtClean="0"/>
              <a:t> because of </a:t>
            </a:r>
            <a:r>
              <a:rPr lang="en-US" sz="3200" u="sng" dirty="0" smtClean="0"/>
              <a:t>rocky soil</a:t>
            </a:r>
            <a:r>
              <a:rPr lang="en-US" sz="3200" dirty="0" smtClean="0"/>
              <a:t> and </a:t>
            </a:r>
            <a:r>
              <a:rPr lang="en-US" sz="3200" u="sng" dirty="0" smtClean="0"/>
              <a:t>cooler climate</a:t>
            </a:r>
          </a:p>
          <a:p>
            <a:r>
              <a:rPr lang="en-US" sz="3200" dirty="0" smtClean="0"/>
              <a:t>2.  Prosperity based on </a:t>
            </a:r>
            <a:r>
              <a:rPr lang="en-US" sz="3200" u="sng" dirty="0" smtClean="0"/>
              <a:t>shipbuilding, fishing, and lumbering </a:t>
            </a:r>
          </a:p>
          <a:p>
            <a:r>
              <a:rPr lang="en-US" sz="3200" dirty="0" smtClean="0"/>
              <a:t>3.  Strong belief in the values of </a:t>
            </a:r>
            <a:r>
              <a:rPr lang="en-US" sz="3200" u="sng" dirty="0" smtClean="0"/>
              <a:t>hard work</a:t>
            </a:r>
            <a:r>
              <a:rPr lang="en-US" sz="3200" dirty="0" smtClean="0"/>
              <a:t> and </a:t>
            </a:r>
            <a:r>
              <a:rPr lang="en-US" sz="3200" u="sng" dirty="0" smtClean="0"/>
              <a:t>thrift</a:t>
            </a:r>
            <a:r>
              <a:rPr lang="en-US" sz="3200" dirty="0" smtClean="0"/>
              <a:t> (saving)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Jamestown (VA):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Established by the </a:t>
            </a:r>
            <a:r>
              <a:rPr lang="en-US" sz="3200" u="sng" dirty="0" smtClean="0"/>
              <a:t>Virginia Company of London (1607)</a:t>
            </a:r>
          </a:p>
          <a:p>
            <a:r>
              <a:rPr lang="en-US" sz="3200" dirty="0" smtClean="0"/>
              <a:t>1.  </a:t>
            </a:r>
            <a:r>
              <a:rPr lang="en-US" sz="3200" u="sng" dirty="0" smtClean="0"/>
              <a:t>Business venture</a:t>
            </a:r>
            <a:r>
              <a:rPr lang="en-US" sz="3200" dirty="0" smtClean="0"/>
              <a:t> - hoped to find lot of </a:t>
            </a:r>
            <a:r>
              <a:rPr lang="en-US" sz="3200" u="sng" dirty="0" smtClean="0"/>
              <a:t>gold</a:t>
            </a:r>
            <a:r>
              <a:rPr lang="en-US" sz="3200" dirty="0" smtClean="0"/>
              <a:t> &amp; </a:t>
            </a:r>
            <a:r>
              <a:rPr lang="en-US" sz="3200" u="sng" dirty="0" smtClean="0"/>
              <a:t>silver</a:t>
            </a:r>
            <a:r>
              <a:rPr lang="en-US" sz="3200" dirty="0" smtClean="0"/>
              <a:t> in Virginia</a:t>
            </a:r>
          </a:p>
          <a:p>
            <a:pPr lvl="1"/>
            <a:r>
              <a:rPr lang="en-US" sz="3000" dirty="0" smtClean="0"/>
              <a:t>Sent  </a:t>
            </a:r>
            <a:r>
              <a:rPr lang="en-US" sz="3000" u="sng" dirty="0" smtClean="0"/>
              <a:t>105 men</a:t>
            </a:r>
            <a:r>
              <a:rPr lang="en-US" sz="3000" dirty="0" smtClean="0"/>
              <a:t> (goldsmiths &amp; “gentlemen”)</a:t>
            </a:r>
          </a:p>
          <a:p>
            <a:pPr lvl="1"/>
            <a:r>
              <a:rPr lang="en-US" sz="3000" dirty="0" smtClean="0"/>
              <a:t>Settled on a </a:t>
            </a:r>
            <a:r>
              <a:rPr lang="en-US" sz="3000" u="sng" dirty="0" smtClean="0"/>
              <a:t>swampy</a:t>
            </a:r>
            <a:r>
              <a:rPr lang="en-US" sz="3000" dirty="0" smtClean="0"/>
              <a:t> site along the James River</a:t>
            </a:r>
          </a:p>
          <a:p>
            <a:r>
              <a:rPr lang="en-US" sz="3200" dirty="0" smtClean="0"/>
              <a:t>4.  </a:t>
            </a:r>
            <a:r>
              <a:rPr lang="en-US" sz="3200" u="sng" dirty="0" smtClean="0"/>
              <a:t>First permanent English settlement</a:t>
            </a:r>
            <a:r>
              <a:rPr lang="en-US" sz="3200" dirty="0" smtClean="0"/>
              <a:t> in the New World</a:t>
            </a: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farm3.staticflickr.com/2572/4101111510_fdb7d37dc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8" y="304800"/>
            <a:ext cx="9122072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go.hrw.com/venus_images/M03a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81000"/>
            <a:ext cx="960945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A.  The Middle Atlantic colonies were </a:t>
            </a:r>
            <a:r>
              <a:rPr lang="en-US" sz="3200" u="sng" dirty="0" smtClean="0"/>
              <a:t>New York, Delaware, Pennsylvania, New Jersey.</a:t>
            </a:r>
            <a:endParaRPr lang="en-US" sz="3200" dirty="0" smtClean="0"/>
          </a:p>
          <a:p>
            <a:pPr lvl="1"/>
            <a:r>
              <a:rPr lang="en-US" sz="2800" dirty="0" smtClean="0"/>
              <a:t>1.  Settled by </a:t>
            </a:r>
            <a:r>
              <a:rPr lang="en-US" sz="2800" u="sng" dirty="0" smtClean="0"/>
              <a:t>English, Swedish, Dutch, and German</a:t>
            </a:r>
            <a:r>
              <a:rPr lang="en-US" sz="2800" dirty="0" smtClean="0"/>
              <a:t>-speaking immigrants</a:t>
            </a:r>
          </a:p>
          <a:p>
            <a:pPr lvl="1"/>
            <a:r>
              <a:rPr lang="en-US" sz="2800" dirty="0" smtClean="0"/>
              <a:t>Some came for </a:t>
            </a:r>
            <a:r>
              <a:rPr lang="en-US" sz="2800" u="sng" dirty="0" smtClean="0"/>
              <a:t>religious freedom</a:t>
            </a:r>
            <a:r>
              <a:rPr lang="en-US" sz="2800" dirty="0" smtClean="0"/>
              <a:t> </a:t>
            </a:r>
            <a:r>
              <a:rPr lang="en-US" sz="2800" dirty="0" smtClean="0"/>
              <a:t>&amp; </a:t>
            </a:r>
            <a:r>
              <a:rPr lang="en-US" sz="2800" u="sng" dirty="0" smtClean="0"/>
              <a:t>economic opportunities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www.ushistory.org/penn/images/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38800" cy="6937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trailoftears.files.wordpress.com/2008/04/william-penn-treat-with-indians-benjamin-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52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www.thethriftymama.com/wp-content/uploads/2009/10/Quaker-O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648200" cy="688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B.  Social Characteristics </a:t>
            </a:r>
          </a:p>
          <a:p>
            <a:pPr lvl="1"/>
            <a:r>
              <a:rPr lang="en-US" sz="2800" dirty="0" smtClean="0"/>
              <a:t>1. Home to multiple religious groups led to </a:t>
            </a:r>
            <a:r>
              <a:rPr lang="en-US" sz="2800" u="sng" dirty="0" smtClean="0"/>
              <a:t>more </a:t>
            </a:r>
            <a:r>
              <a:rPr lang="en-US" sz="2800" dirty="0" smtClean="0"/>
              <a:t>religious</a:t>
            </a:r>
            <a:r>
              <a:rPr lang="en-US" sz="2800" u="sng" dirty="0" smtClean="0"/>
              <a:t> tolerance</a:t>
            </a:r>
          </a:p>
          <a:p>
            <a:pPr lvl="2"/>
            <a:r>
              <a:rPr lang="en-US" sz="2400" dirty="0" smtClean="0"/>
              <a:t>a.  Quakers – Pennsylvania</a:t>
            </a:r>
          </a:p>
          <a:p>
            <a:pPr lvl="2"/>
            <a:r>
              <a:rPr lang="en-US" sz="2400" dirty="0" smtClean="0"/>
              <a:t>b.  </a:t>
            </a:r>
            <a:r>
              <a:rPr lang="en-US" sz="2400" u="sng" dirty="0" smtClean="0"/>
              <a:t>Huguenots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Jews</a:t>
            </a:r>
            <a:r>
              <a:rPr lang="en-US" sz="2400" dirty="0" smtClean="0"/>
              <a:t> – New York</a:t>
            </a:r>
          </a:p>
          <a:p>
            <a:pPr lvl="2"/>
            <a:r>
              <a:rPr lang="en-US" sz="2400" dirty="0" smtClean="0"/>
              <a:t>c.  Presbyterians – New Jersey</a:t>
            </a:r>
          </a:p>
          <a:p>
            <a:pPr lvl="2"/>
            <a:r>
              <a:rPr lang="en-US" sz="2400" dirty="0" smtClean="0"/>
              <a:t>(d</a:t>
            </a:r>
            <a:r>
              <a:rPr lang="en-US" sz="2400" dirty="0" smtClean="0"/>
              <a:t>.  Catholics </a:t>
            </a:r>
            <a:r>
              <a:rPr lang="en-US" sz="2400" dirty="0" smtClean="0"/>
              <a:t>– Maryland)</a:t>
            </a:r>
            <a:endParaRPr lang="en-US" sz="2400" dirty="0" smtClean="0"/>
          </a:p>
          <a:p>
            <a:pPr lvl="1"/>
            <a:r>
              <a:rPr lang="en-US" sz="2800" dirty="0" smtClean="0"/>
              <a:t>2.  </a:t>
            </a:r>
            <a:r>
              <a:rPr lang="en-US" sz="2800" u="sng" dirty="0" smtClean="0"/>
              <a:t>More flexible social structure</a:t>
            </a:r>
            <a:r>
              <a:rPr lang="en-US" sz="2800" dirty="0" smtClean="0"/>
              <a:t> than other colonies </a:t>
            </a:r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trophyrigs.com/images/walk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7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C. Economy</a:t>
            </a:r>
          </a:p>
          <a:p>
            <a:pPr lvl="1"/>
            <a:r>
              <a:rPr lang="en-US" sz="2800" dirty="0" smtClean="0"/>
              <a:t>1.  Based on </a:t>
            </a:r>
            <a:r>
              <a:rPr lang="en-US" sz="2800" u="sng" dirty="0" smtClean="0"/>
              <a:t>shipbuilding, small-scale farming and trading</a:t>
            </a:r>
            <a:endParaRPr lang="en-US" sz="2800" dirty="0" smtClean="0"/>
          </a:p>
          <a:p>
            <a:pPr lvl="1"/>
            <a:r>
              <a:rPr lang="en-US" sz="2800" dirty="0" smtClean="0"/>
              <a:t>2.  </a:t>
            </a:r>
            <a:r>
              <a:rPr lang="en-US" sz="2800" u="sng" dirty="0" smtClean="0"/>
              <a:t>New York</a:t>
            </a:r>
            <a:r>
              <a:rPr lang="en-US" sz="2800" dirty="0" smtClean="0"/>
              <a:t> and </a:t>
            </a:r>
            <a:r>
              <a:rPr lang="en-US" sz="2800" u="sng" dirty="0" smtClean="0"/>
              <a:t>Philadelphia</a:t>
            </a:r>
            <a:r>
              <a:rPr lang="en-US" sz="2800" dirty="0" smtClean="0"/>
              <a:t> </a:t>
            </a:r>
            <a:r>
              <a:rPr lang="en-US" sz="2800" dirty="0" smtClean="0"/>
              <a:t>grew into thriving </a:t>
            </a:r>
            <a:r>
              <a:rPr lang="en-US" sz="2800" u="sng" dirty="0" smtClean="0"/>
              <a:t>seaports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commercial</a:t>
            </a:r>
            <a:r>
              <a:rPr lang="en-US" sz="2800" dirty="0" smtClean="0"/>
              <a:t> centers</a:t>
            </a:r>
          </a:p>
          <a:p>
            <a:pPr lvl="1"/>
            <a:r>
              <a:rPr lang="en-US" sz="2800" dirty="0" smtClean="0"/>
              <a:t>3.  Began to develop a </a:t>
            </a:r>
            <a:r>
              <a:rPr lang="en-US" sz="2800" u="sng" dirty="0" smtClean="0"/>
              <a:t>middle class </a:t>
            </a:r>
            <a:r>
              <a:rPr lang="en-US" sz="2800" dirty="0" smtClean="0"/>
              <a:t>of skilled </a:t>
            </a:r>
            <a:r>
              <a:rPr lang="en-US" sz="2800" u="sng" dirty="0" smtClean="0"/>
              <a:t>artisans</a:t>
            </a:r>
            <a:r>
              <a:rPr lang="en-US" sz="2800" dirty="0" smtClean="0"/>
              <a:t> (craftsmen), entrepreneurs (businessmen), and small </a:t>
            </a:r>
            <a:r>
              <a:rPr lang="en-US" sz="2800" u="sng" dirty="0" smtClean="0"/>
              <a:t>farmers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xtimeline.com/__UserPic_Large/1777/ELT2007111916181904623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23325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ephemeralnewyork.files.wordpress.com/2012/03/peterstuyve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4470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Growth of Slavery </a:t>
            </a:r>
            <a:br>
              <a:rPr lang="en-US" dirty="0" smtClean="0"/>
            </a:br>
            <a:r>
              <a:rPr lang="en-US" dirty="0" smtClean="0"/>
              <a:t>&amp; Religion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Economic differences will eventually lead to a </a:t>
            </a:r>
            <a:r>
              <a:rPr lang="en-US" sz="3200" u="sng" dirty="0" smtClean="0"/>
              <a:t>Civil War</a:t>
            </a:r>
            <a:endParaRPr lang="en-US" sz="3200" dirty="0" smtClean="0"/>
          </a:p>
          <a:p>
            <a:pPr lvl="1"/>
            <a:r>
              <a:rPr lang="en-US" sz="2800" dirty="0" smtClean="0"/>
              <a:t>a.  South = </a:t>
            </a:r>
            <a:r>
              <a:rPr lang="en-US" sz="2800" u="sng" dirty="0" smtClean="0"/>
              <a:t>Slaves worked for life on plantations.</a:t>
            </a:r>
            <a:endParaRPr lang="en-US" sz="2800" dirty="0" smtClean="0"/>
          </a:p>
          <a:p>
            <a:pPr lvl="1"/>
            <a:r>
              <a:rPr lang="en-US" sz="2800" dirty="0" smtClean="0"/>
              <a:t>b.  North = </a:t>
            </a:r>
            <a:r>
              <a:rPr lang="en-US" sz="2800" u="sng" dirty="0" smtClean="0"/>
              <a:t>Poor farmland, few slaves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2.  Triangular Trade: 3-part colonial </a:t>
            </a:r>
            <a:r>
              <a:rPr lang="en-US" sz="3200" u="sng" dirty="0" smtClean="0"/>
              <a:t>trade system</a:t>
            </a:r>
            <a:endParaRPr lang="en-US" sz="3200" dirty="0" smtClean="0"/>
          </a:p>
          <a:p>
            <a:pPr lvl="1"/>
            <a:r>
              <a:rPr lang="en-US" sz="2800" dirty="0" smtClean="0"/>
              <a:t>a.  </a:t>
            </a:r>
            <a:r>
              <a:rPr lang="en-US" sz="2800" u="sng" dirty="0" smtClean="0"/>
              <a:t>New England merchant</a:t>
            </a:r>
            <a:r>
              <a:rPr lang="en-US" sz="2800" dirty="0" smtClean="0"/>
              <a:t> ships carried </a:t>
            </a:r>
            <a:r>
              <a:rPr lang="en-US" sz="2800" u="sng" dirty="0" smtClean="0"/>
              <a:t>rum</a:t>
            </a:r>
            <a:r>
              <a:rPr lang="en-US" sz="2800" dirty="0" smtClean="0"/>
              <a:t> across the Atlantic to </a:t>
            </a:r>
            <a:r>
              <a:rPr lang="en-US" sz="2800" u="sng" dirty="0" smtClean="0"/>
              <a:t>West Africa</a:t>
            </a:r>
            <a:r>
              <a:rPr lang="en-US" sz="2800" dirty="0" smtClean="0"/>
              <a:t>.  Traded rum for </a:t>
            </a:r>
            <a:r>
              <a:rPr lang="en-US" sz="2800" u="sng" dirty="0" smtClean="0"/>
              <a:t>slaves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b.  “</a:t>
            </a:r>
            <a:r>
              <a:rPr lang="en-US" sz="2800" u="sng" dirty="0" smtClean="0"/>
              <a:t>Middle Passage</a:t>
            </a:r>
            <a:r>
              <a:rPr lang="en-US" sz="2800" dirty="0" smtClean="0"/>
              <a:t>” = </a:t>
            </a:r>
            <a:r>
              <a:rPr lang="en-US" sz="2800" u="sng" dirty="0" smtClean="0"/>
              <a:t>horrible journey for slaves shipped from Africa to West Indies</a:t>
            </a:r>
            <a:r>
              <a:rPr lang="en-US" sz="2800" dirty="0" smtClean="0"/>
              <a:t> (Caribbean).</a:t>
            </a:r>
          </a:p>
          <a:p>
            <a:pPr lvl="1"/>
            <a:r>
              <a:rPr lang="en-US" sz="2800" dirty="0" smtClean="0"/>
              <a:t>c.  Slaves traded in </a:t>
            </a:r>
            <a:r>
              <a:rPr lang="en-US" sz="2800" u="sng" dirty="0" smtClean="0"/>
              <a:t>West Indies</a:t>
            </a:r>
            <a:r>
              <a:rPr lang="en-US" sz="2800" dirty="0" smtClean="0"/>
              <a:t> for </a:t>
            </a:r>
            <a:r>
              <a:rPr lang="en-US" sz="2800" u="sng" dirty="0" smtClean="0"/>
              <a:t>sugar &amp; molasses </a:t>
            </a:r>
            <a:r>
              <a:rPr lang="en-US" sz="2800" dirty="0" smtClean="0"/>
              <a:t>which was shipped to </a:t>
            </a:r>
            <a:r>
              <a:rPr lang="en-US" sz="2800" u="sng" dirty="0" smtClean="0"/>
              <a:t>New England</a:t>
            </a:r>
            <a:r>
              <a:rPr lang="en-US" sz="2800" dirty="0" smtClean="0"/>
              <a:t> to make more </a:t>
            </a:r>
            <a:r>
              <a:rPr lang="en-US" sz="2800" u="sng" dirty="0" smtClean="0"/>
              <a:t>rum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apushistorycase.wikispaces.com/file/view/Triangle_Trade.png/249146091/Triangle_Tr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93161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http://score.rims.k12.ca.us/score_lessons/market_to_market/pics/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“Great Awakening” = </a:t>
            </a:r>
            <a:r>
              <a:rPr lang="en-US" sz="3200" u="sng" dirty="0" smtClean="0"/>
              <a:t>mid-1700s religious movement that swept through colonies</a:t>
            </a:r>
            <a:r>
              <a:rPr lang="en-US" sz="3200" dirty="0" smtClean="0"/>
              <a:t>.</a:t>
            </a:r>
          </a:p>
          <a:p>
            <a:pPr lvl="2"/>
            <a:r>
              <a:rPr lang="en-US" sz="2700" dirty="0" smtClean="0"/>
              <a:t>(</a:t>
            </a:r>
            <a:r>
              <a:rPr lang="en-US" sz="2700" u="sng" dirty="0" smtClean="0"/>
              <a:t>Jonathan </a:t>
            </a:r>
            <a:r>
              <a:rPr lang="en-US" sz="2700" u="sng" dirty="0" smtClean="0"/>
              <a:t>Edwards</a:t>
            </a:r>
            <a:r>
              <a:rPr lang="en-US" sz="2700" dirty="0" smtClean="0"/>
              <a:t>, Puritan minister – “Sinners in the Hands of an Angry God” – </a:t>
            </a:r>
            <a:r>
              <a:rPr lang="en-US" sz="2700" u="sng" dirty="0" smtClean="0"/>
              <a:t>warned of dangers of Hell</a:t>
            </a:r>
            <a:r>
              <a:rPr lang="en-US" sz="2700" dirty="0" smtClean="0"/>
              <a:t>.)</a:t>
            </a:r>
            <a:endParaRPr lang="en-US" sz="2700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0.tqn.com/d/gonewengland/1/0/q/n/nantucketsprin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8072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media.tumblr.com/tumblr_lwty7b0vD51qfb2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27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brothermel.podbean.com/mf/web/kvbdyj/John_Wesle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58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Struggling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Colony barely </a:t>
            </a:r>
            <a:r>
              <a:rPr lang="en-US" sz="3200" u="sng" dirty="0" smtClean="0"/>
              <a:t>survived</a:t>
            </a:r>
          </a:p>
          <a:p>
            <a:r>
              <a:rPr lang="en-US" sz="3200" dirty="0" smtClean="0"/>
              <a:t>2.  </a:t>
            </a:r>
            <a:r>
              <a:rPr lang="en-US" sz="3200" u="sng" dirty="0" smtClean="0"/>
              <a:t>Capt. Smith</a:t>
            </a:r>
            <a:r>
              <a:rPr lang="en-US" sz="3200" dirty="0" smtClean="0"/>
              <a:t> provided leadership</a:t>
            </a:r>
          </a:p>
          <a:p>
            <a:pPr lvl="1"/>
            <a:r>
              <a:rPr lang="en-US" sz="3000" dirty="0" smtClean="0"/>
              <a:t>Rolfe (1612) planted Caribbean tobacco seeds ($$$) and married </a:t>
            </a:r>
            <a:r>
              <a:rPr lang="en-US" sz="3000" u="sng" dirty="0" smtClean="0"/>
              <a:t>Pocahontas</a:t>
            </a:r>
          </a:p>
          <a:p>
            <a:r>
              <a:rPr lang="en-US" sz="3200" dirty="0" smtClean="0"/>
              <a:t>3.  </a:t>
            </a:r>
            <a:r>
              <a:rPr lang="en-US" sz="3200" u="sng" dirty="0" smtClean="0"/>
              <a:t>Tobacco</a:t>
            </a:r>
            <a:r>
              <a:rPr lang="en-US" sz="3200" dirty="0" smtClean="0"/>
              <a:t> saved Jamestown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upload.wikimedia.org/wikipedia/commons/thumb/c/c1/Jonathan_Edwards.jpg/220px-Jonathan_Edw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72736"/>
            <a:ext cx="6629400" cy="6930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Effects of the Great Awakening:</a:t>
            </a:r>
          </a:p>
          <a:p>
            <a:pPr lvl="1"/>
            <a:r>
              <a:rPr lang="en-US" sz="2800" dirty="0" smtClean="0"/>
              <a:t>a. New </a:t>
            </a:r>
            <a:r>
              <a:rPr lang="en-US" sz="2800" dirty="0" smtClean="0"/>
              <a:t>denominations </a:t>
            </a:r>
            <a:r>
              <a:rPr lang="en-US" sz="2800" dirty="0" smtClean="0"/>
              <a:t>such as </a:t>
            </a:r>
            <a:r>
              <a:rPr lang="en-US" sz="2800" u="sng" dirty="0" smtClean="0"/>
              <a:t>Baptists &amp; Methodists</a:t>
            </a:r>
          </a:p>
          <a:p>
            <a:pPr lvl="1"/>
            <a:r>
              <a:rPr lang="en-US" sz="2800" dirty="0" smtClean="0"/>
              <a:t>b. </a:t>
            </a:r>
            <a:r>
              <a:rPr lang="en-US" sz="2800" u="sng" dirty="0" smtClean="0"/>
              <a:t>New colleges to train ministers</a:t>
            </a:r>
            <a:r>
              <a:rPr lang="en-US" sz="2800" dirty="0" smtClean="0"/>
              <a:t> = Wm. &amp; Mary, </a:t>
            </a:r>
            <a:r>
              <a:rPr lang="en-US" sz="2800" dirty="0" smtClean="0"/>
              <a:t>Princeton</a:t>
            </a:r>
            <a:endParaRPr lang="en-US" sz="2800" dirty="0" smtClean="0"/>
          </a:p>
          <a:p>
            <a:pPr lvl="1"/>
            <a:r>
              <a:rPr lang="en-US" sz="2800" dirty="0" smtClean="0"/>
              <a:t>d. </a:t>
            </a:r>
            <a:r>
              <a:rPr lang="en-US" sz="2800" u="sng" dirty="0" smtClean="0"/>
              <a:t>P</a:t>
            </a:r>
            <a:r>
              <a:rPr lang="en-US" sz="2800" u="sng" smtClean="0"/>
              <a:t>eople challenged government authority </a:t>
            </a:r>
            <a:r>
              <a:rPr lang="en-US" sz="2800" dirty="0" smtClean="0"/>
              <a:t>– “revolutionary”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apva.org/rediscovery/image/j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1023" cy="6858000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c/c0/CaptJohnSmith.jpg/220px-CaptJohn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484"/>
            <a:ext cx="3886200" cy="681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images.allmoviephoto.com/2005_The_New_World/2005_the_new_world_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690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1424</TotalTime>
  <Words>884</Words>
  <Application>Microsoft Office PowerPoint</Application>
  <PresentationFormat>On-screen Show (4:3)</PresentationFormat>
  <Paragraphs>88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Flow</vt:lpstr>
      <vt:lpstr>Virginia &amp;  The Southern Colonies</vt:lpstr>
      <vt:lpstr>Slide 2</vt:lpstr>
      <vt:lpstr>Slide 3</vt:lpstr>
      <vt:lpstr>Slide 4</vt:lpstr>
      <vt:lpstr>Jamestown (VA): </vt:lpstr>
      <vt:lpstr>Slide 6</vt:lpstr>
      <vt:lpstr>The Struggling Colony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Early Government in Virginia</vt:lpstr>
      <vt:lpstr>Slide 18</vt:lpstr>
      <vt:lpstr>Slide 19</vt:lpstr>
      <vt:lpstr>Slide 20</vt:lpstr>
      <vt:lpstr>Other Southern Colonies (MD, NC, SC, and GA)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The New England Colonies</vt:lpstr>
      <vt:lpstr>Slide 30</vt:lpstr>
      <vt:lpstr>Slide 31</vt:lpstr>
      <vt:lpstr>Slide 32</vt:lpstr>
      <vt:lpstr>Slide 33</vt:lpstr>
      <vt:lpstr>A.  Massachusetts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Rhode Island</vt:lpstr>
      <vt:lpstr>Connecticut</vt:lpstr>
      <vt:lpstr>New England’s Economy – How they made their money?</vt:lpstr>
      <vt:lpstr>Slide 50</vt:lpstr>
      <vt:lpstr>The Middle Colonies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Growth of Slavery  &amp; Religion</vt:lpstr>
      <vt:lpstr>A. Slavery</vt:lpstr>
      <vt:lpstr>Slide 63</vt:lpstr>
      <vt:lpstr>Slide 64</vt:lpstr>
      <vt:lpstr>Slide 65</vt:lpstr>
      <vt:lpstr>B. Religion</vt:lpstr>
      <vt:lpstr>Slide 67</vt:lpstr>
      <vt:lpstr>Slide 68</vt:lpstr>
      <vt:lpstr>Slide 69</vt:lpstr>
      <vt:lpstr>Slide 70</vt:lpstr>
      <vt:lpstr>Slide 71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&amp;  The Southern Colonies</dc:title>
  <dc:creator>Aaron</dc:creator>
  <cp:lastModifiedBy>Aaron</cp:lastModifiedBy>
  <cp:revision>16</cp:revision>
  <dcterms:created xsi:type="dcterms:W3CDTF">2012-08-23T18:13:06Z</dcterms:created>
  <dcterms:modified xsi:type="dcterms:W3CDTF">2014-08-05T20:15:55Z</dcterms:modified>
</cp:coreProperties>
</file>