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  <p:sldId id="267" r:id="rId12"/>
    <p:sldId id="290" r:id="rId13"/>
    <p:sldId id="289" r:id="rId14"/>
    <p:sldId id="266" r:id="rId15"/>
    <p:sldId id="268" r:id="rId16"/>
    <p:sldId id="269" r:id="rId17"/>
    <p:sldId id="270" r:id="rId18"/>
    <p:sldId id="271" r:id="rId19"/>
    <p:sldId id="272" r:id="rId20"/>
    <p:sldId id="274" r:id="rId21"/>
    <p:sldId id="273" r:id="rId22"/>
    <p:sldId id="275" r:id="rId23"/>
    <p:sldId id="276" r:id="rId24"/>
    <p:sldId id="277" r:id="rId25"/>
    <p:sldId id="278" r:id="rId26"/>
    <p:sldId id="279" r:id="rId27"/>
    <p:sldId id="281" r:id="rId28"/>
    <p:sldId id="280" r:id="rId29"/>
    <p:sldId id="282" r:id="rId30"/>
    <p:sldId id="283" r:id="rId31"/>
    <p:sldId id="284" r:id="rId32"/>
    <p:sldId id="288" r:id="rId33"/>
    <p:sldId id="286" r:id="rId34"/>
    <p:sldId id="285" r:id="rId35"/>
    <p:sldId id="287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300" r:id="rId45"/>
    <p:sldId id="299" r:id="rId46"/>
    <p:sldId id="301" r:id="rId47"/>
    <p:sldId id="302" r:id="rId48"/>
    <p:sldId id="303" r:id="rId49"/>
    <p:sldId id="304" r:id="rId50"/>
    <p:sldId id="305" r:id="rId51"/>
    <p:sldId id="306" r:id="rId52"/>
    <p:sldId id="307" r:id="rId5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4" autoAdjust="0"/>
    <p:restoredTop sz="94671" autoAdjust="0"/>
  </p:normalViewPr>
  <p:slideViewPr>
    <p:cSldViewPr>
      <p:cViewPr varScale="1">
        <p:scale>
          <a:sx n="70" d="100"/>
          <a:sy n="70" d="100"/>
        </p:scale>
        <p:origin x="-13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DA92DFD6-72F6-43CA-BB33-513C79855C89}" type="datetimeFigureOut">
              <a:rPr lang="en-US" smtClean="0"/>
              <a:t>12/1/2014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55032876-4AED-43A7-84FB-4DE32D25CED0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A92DFD6-72F6-43CA-BB33-513C79855C89}" type="datetimeFigureOut">
              <a:rPr lang="en-US" smtClean="0"/>
              <a:t>12/1/2014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5032876-4AED-43A7-84FB-4DE32D25CED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A92DFD6-72F6-43CA-BB33-513C79855C89}" type="datetimeFigureOut">
              <a:rPr lang="en-US" smtClean="0"/>
              <a:t>12/1/2014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5032876-4AED-43A7-84FB-4DE32D25CED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A92DFD6-72F6-43CA-BB33-513C79855C89}" type="datetimeFigureOut">
              <a:rPr lang="en-US" smtClean="0"/>
              <a:t>12/1/2014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5032876-4AED-43A7-84FB-4DE32D25CED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DA92DFD6-72F6-43CA-BB33-513C79855C89}" type="datetimeFigureOut">
              <a:rPr lang="en-US" smtClean="0"/>
              <a:t>12/1/2014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55032876-4AED-43A7-84FB-4DE32D25CED0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A92DFD6-72F6-43CA-BB33-513C79855C89}" type="datetimeFigureOut">
              <a:rPr lang="en-US" smtClean="0"/>
              <a:t>12/1/2014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55032876-4AED-43A7-84FB-4DE32D25CED0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A92DFD6-72F6-43CA-BB33-513C79855C89}" type="datetimeFigureOut">
              <a:rPr lang="en-US" smtClean="0"/>
              <a:t>12/1/2014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55032876-4AED-43A7-84FB-4DE32D25CED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A92DFD6-72F6-43CA-BB33-513C79855C89}" type="datetimeFigureOut">
              <a:rPr lang="en-US" smtClean="0"/>
              <a:t>12/1/2014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5032876-4AED-43A7-84FB-4DE32D25CED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A92DFD6-72F6-43CA-BB33-513C79855C89}" type="datetimeFigureOut">
              <a:rPr lang="en-US" smtClean="0"/>
              <a:t>12/1/2014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5032876-4AED-43A7-84FB-4DE32D25CED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DA92DFD6-72F6-43CA-BB33-513C79855C89}" type="datetimeFigureOut">
              <a:rPr lang="en-US" smtClean="0"/>
              <a:t>12/1/2014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55032876-4AED-43A7-84FB-4DE32D25CED0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DA92DFD6-72F6-43CA-BB33-513C79855C89}" type="datetimeFigureOut">
              <a:rPr lang="en-US" smtClean="0"/>
              <a:t>12/1/2014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55032876-4AED-43A7-84FB-4DE32D25CED0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DA92DFD6-72F6-43CA-BB33-513C79855C89}" type="datetimeFigureOut">
              <a:rPr lang="en-US" smtClean="0"/>
              <a:t>12/1/2014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55032876-4AED-43A7-84FB-4DE32D25CED0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google.com/url?sa=i&amp;rct=j&amp;q=1920s+movies&amp;source=images&amp;cd=&amp;cad=rja&amp;docid=iHjS5EE2EPYKXM&amp;tbnid=XX-DznWER-bt0M:&amp;ved=0CAUQjRw&amp;url=http://beautifullittlefools2.blogspot.com/2010/05/1920s.html&amp;ei=O5pEUYPfBNCB0QHOhYCICQ&amp;bvm=bv.43828540,d.dmg&amp;psig=AFQjCNHeZ2jXi5pl3rgb4vy5nfGsP9zYYA&amp;ust=1363536793669417" TargetMode="Externa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www.google.com/url?sa=i&amp;rct=j&amp;q=1920s+newspaper+boy&amp;source=images&amp;cd=&amp;cad=rja&amp;docid=42B3gYDtQylWJM&amp;tbnid=mVY-rFEr4awWfM:&amp;ved=0CAUQjRw&amp;url=http://www.thelibertypole.org/history/history.htm&amp;ei=Rb1EUc_UDunC0QHRoYDgBA&amp;psig=AFQjCNGaPTOX7y2V2hZtqznJvjhpf_Hndw&amp;ust=1363545786341494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jpeg"/><Relationship Id="rId4" Type="http://schemas.openxmlformats.org/officeDocument/2006/relationships/hyperlink" Target="http://www.google.com/url?sa=i&amp;rct=j&amp;q=1920s+newspapers&amp;source=images&amp;cd=&amp;cad=rja&amp;docid=AP5pPPWE_lljHM&amp;tbnid=-P-zrUPt_of3OM:&amp;ved=0CAUQjRw&amp;url=https://sites.google.com/site/redwolfnation/home/ap-u-s-history/chapter-20---postwar-social-change-1920-1929&amp;ei=Cr1EUZz3OOjC0AHI5YCYDg&amp;psig=AFQjCNHgRqjNEs_2b1TW1kdE_jOpQyPhxg&amp;ust=1363545706391267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ww.google.com/url?sa=i&amp;rct=j&amp;q=1920s+movies&amp;source=images&amp;cd=&amp;cad=rja&amp;docid=OV0ksDDd32vzWM&amp;tbnid=55JHNLTTEdgErM:&amp;ved=0CAUQjRw&amp;url=http://1920sgirls.tripod.com/popculture.html&amp;ei=XZpEUbWoJKPC0QG7lICwDg&amp;bvm=bv.43828540,d.dmg&amp;psig=AFQjCNHeZ2jXi5pl3rgb4vy5nfGsP9zYYA&amp;ust=1363536793669417" TargetMode="Externa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www.google.com/url?sa=i&amp;rct=j&amp;q=1920s+movie+stars&amp;source=images&amp;cd=&amp;cad=rja&amp;docid=HtW5MWHN30EYaM&amp;tbnid=h0PU1aGbACLzLM:&amp;ved=0CAUQjRw&amp;url=http://www.cycleback.com/20s30sportraits.html&amp;ei=MJtEUd6vGqmH0QHkgIGYDQ&amp;psig=AFQjCNGVW94SjYw2ujMWBv7Di65Ca8uZ0w&amp;ust=1363537050606330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clara+bow&amp;source=images&amp;cd=&amp;cad=rja&amp;docid=JWyUbeq9HuVEWM&amp;tbnid=OADIHpDkXyk-0M:&amp;ved=0CAUQjRw&amp;url=http://ladydamona.blogspot.com/2012/05/clara-bows-hair.html&amp;ei=up1EUYj4Cam70QH91YBQ&amp;psig=AFQjCNE5ENXCrKR9zowqjk6_eVizeIxA6A&amp;ust=1363537589530825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://www.google.com/url?sa=i&amp;rct=j&amp;q=1920s+jazz&amp;source=images&amp;cd=&amp;cad=rja&amp;docid=1z06DhvkKuXdMM&amp;tbnid=VB9xo8AVBj_ilM:&amp;ved=0CAUQjRw&amp;url=http://ushistoryclassroom.blogspot.com/2012/03/domestic-cultural-changes-in-1920s.html&amp;ei=qp5EUYW6L5LD0AGZg4EY&amp;psig=AFQjCNFHdfq8sdrE-xXUZDKXaWCYtj09dA&amp;ust=1363537950435741" TargetMode="Externa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www.google.com/url?sa=i&amp;rct=j&amp;q=1920s+jazz&amp;source=images&amp;cd=&amp;cad=rja&amp;docid=vdUz-8MlOwl3AM&amp;tbnid=bN6CFaajD05GJM:&amp;ved=0CAUQjRw&amp;url=http://entertainment1920.weebly.com/&amp;ei=955EUfbFCqLi0QGwyIGYCw&amp;psig=AFQjCNFHdfq8sdrE-xXUZDKXaWCYtj09dA&amp;ust=1363537950435741" TargetMode="Externa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www.google.com/url?sa=i&amp;rct=j&amp;q=babe+ruth&amp;source=images&amp;cd=&amp;cad=rja&amp;docid=0ExUP6DZ9ATRrM&amp;tbnid=vJFT6uS1vr-0cM:&amp;ved=0CAUQjRw&amp;url=http://www.vosizneias.com/84905/2011/06/02/new-york-remembering-babe-ruths-concern-for-jews-during-the-holocaust/&amp;ei=qp9EUYmrOIn-0gHw8YGQBA&amp;psig=AFQjCNFLpwlH24U7xGTV2F88b-sD88kQXA&amp;ust=1363538166869259" TargetMode="Externa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www.google.com/url?sa=i&amp;rct=j&amp;q=babe+ruth&amp;source=images&amp;cd=&amp;cad=rja&amp;docid=wUhxLgUb7LFYzM&amp;tbnid=6YqC9jCsoID6UM:&amp;ved=0CAUQjRw&amp;url=http://209.123.189.184/wp-content/uploads/dm-albums/The%20Big%20Show/&amp;ei=bKFEUZDkNebo0gGDtIGgCA&amp;psig=AFQjCNFLpwlH24U7xGTV2F88b-sD88kQXA&amp;ust=1363538166869259" TargetMode="Externa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www.google.com/url?sa=i&amp;rct=j&amp;q=babe+ruth+and+lou+gehrig&amp;source=images&amp;cd=&amp;cad=rja&amp;docid=UVYHqkXwyq3YoM&amp;tbnid=mo5pBCpFViCO7M:&amp;ved=0CAUQjRw&amp;url=http://students.cis.uab.edu/archived/kparrish/project_babe_ruth_era.html&amp;ei=vaBEUemjIqW10AGCv4G4BQ&amp;psig=AFQjCNFwt232AM5I5q9I_YtmO7XfJJ8-vg&amp;ust=1363538459090129" TargetMode="Externa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www.google.com/url?sa=i&amp;rct=j&amp;q=jack+dempsey+boxer&amp;source=images&amp;cd=&amp;cad=rja&amp;docid=A8M4BbQ70FZeqM&amp;tbnid=xPrxE__QBazOlM:&amp;ved=0CAUQjRw&amp;url=http://anibal-librosysurtidores.blogspot.com/2011_07_01_archive.html&amp;ei=IqJEUeWgBanj0gHr1oDACA&amp;psig=AFQjCNHTV5yPO2RjruAG8EQQPmECkzo9pg&amp;ust=1363538829166425" TargetMode="Externa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://www.google.com/url?sa=i&amp;rct=j&amp;q=1920s+marathon+dancing&amp;source=images&amp;cd=&amp;cad=rja&amp;docid=SZlmuhR2k_2pqM&amp;tbnid=DHKkOLEILvc2tM:&amp;ved=0CAUQjRw&amp;url=http://galedc.com/site/uniondale/lawrence_history/4332&amp;ei=y6ZEUevuEKrp0AGdrYHACg&amp;psig=AFQjCNFNq05jXHWc1KnnZvOSvWptIYG9iw&amp;ust=1363539974689571" TargetMode="Externa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://www.google.com/url?sa=i&amp;rct=j&amp;q=1920s+marathon+dancing&amp;source=images&amp;cd=&amp;cad=rja&amp;docid=CUCGO5rFBQ8RsM&amp;tbnid=ZXWL_V-M4QRRAM:&amp;ved=0CAUQjRw&amp;url=http://www.myelectricvisions.com/2012/07/ready-oakland-dance-marathon-ban-lifted/&amp;ei=SqdEUeO4PKfV0gGGtYHwDA&amp;psig=AFQjCNFNq05jXHWc1KnnZvOSvWptIYG9iw&amp;ust=1363539974689571" TargetMode="Externa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://www.google.com/url?sa=i&amp;rct=j&amp;q=1920s+flagpole+sitting&amp;source=images&amp;cd=&amp;cad=rja&amp;docid=5F-vN3d9m1CmRM&amp;tbnid=0JNtDHOMw-sM-M:&amp;ved=0CAUQjRw&amp;url=http://www.1920s-fashion-and-music.com/1920s-pop-culture.html&amp;ei=3adEUavfK-PR0wHPnoHIBw&amp;psig=AFQjCNFxQpDxqAHG96mXOrRgMJcIA9Rcow&amp;ust=1363540234385336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8.jpeg"/><Relationship Id="rId4" Type="http://schemas.openxmlformats.org/officeDocument/2006/relationships/hyperlink" Target="http://www.google.com/url?sa=i&amp;rct=j&amp;q=1920s+flagpole+sitting&amp;source=images&amp;cd=&amp;cad=rja&amp;docid=LDcy7Te6VvB-kM&amp;tbnid=sasc1BbENa2PFM:&amp;ved=0CAUQjRw&amp;url=http://www.baltimoreorless.com/2012/01/the-original-flagpole-sitter-alvin-aloysius-shipwreck-kelly/&amp;ei=E6hEUejbKbOC0QH634GwDA&amp;psig=AFQjCNFxQpDxqAHG96mXOrRgMJcIA9Rcow&amp;ust=1363540234385336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hyperlink" Target="http://www.google.com/url?sa=i&amp;rct=j&amp;q=1920s+flagpole+sitting&amp;source=images&amp;cd=&amp;cad=rja&amp;docid=LDcy7Te6VvB-kM&amp;tbnid=0CBuzbMPhuiKCM:&amp;ved=0CAUQjRw&amp;url=http://www.baltimoreorless.com/2012/01/the-original-flagpole-sitter-alvin-aloysius-shipwreck-kelly/&amp;ei=uahEUbP0Jan-0gHW_YHwAQ&amp;psig=AFQjCNFxQpDxqAHG96mXOrRgMJcIA9Rcow&amp;ust=1363540234385336" TargetMode="Externa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hyperlink" Target="http://www.google.com/url?sa=i&amp;rct=j&amp;q=1920s+barnstormers&amp;source=images&amp;cd=&amp;cad=rja&amp;docid=dc4dugE14k2KDM&amp;tbnid=mcXvL_-yGQ6RVM:&amp;ved=0CAUQjRw&amp;url=http://teachers.sduhsd.net/pgiuliano/1920sSlides.htm&amp;ei=_6hEUaDSDaHt0gGolYHACw&amp;psig=AFQjCNGO7SZhVmiR6rSpdTKSM8AzdJyqfg&amp;ust=1363540586979545" TargetMode="Externa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hyperlink" Target="http://www.google.com/url?sa=i&amp;rct=j&amp;q=1920s+barnstormers&amp;source=images&amp;cd=&amp;cad=rja&amp;docid=aAfUk4UqMSEJnM&amp;tbnid=_qyRMyTr_Pq2jM:&amp;ved=0CAUQjRw&amp;url=http://www.eyesanity.com/2012/11/02/the-stunts-of-1920s-barnstormers-20-pics/&amp;ei=gKlEUaDVNsLg0gHLsIDQCQ&amp;psig=AFQjCNGO7SZhVmiR6rSpdTKSM8AzdJyqfg&amp;ust=1363540586979545" TargetMode="Externa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hyperlink" Target="http://www.google.com/url?sa=i&amp;rct=j&amp;q=1920s+flagpole+sitting&amp;source=images&amp;cd=&amp;cad=rja&amp;docid=LDcy7Te6VvB-kM&amp;tbnid=0CBuzbMPhuiKCM:&amp;ved=0CAUQjRw&amp;url=http://collectivehistory.tumblr.com/post/32632244068/alvin-shipwreck-kelly-flag-pole-sitter-is-fed&amp;ei=e6pEUfnAEamH0QHkgIGYDQ&amp;psig=AFQjCNFwQs0-yxfRKSQAOnxwU89sBoWaAA&amp;ust=1363540922087623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google.com/url?sa=i&amp;rct=j&amp;q=1920s+radios&amp;source=images&amp;cd=&amp;cad=rja&amp;docid=eKXLmAodCjuyGM&amp;tbnid=k6SHMuDvbOmZkM:&amp;ved=0CAUQjRw&amp;url=http://blsciblogs.baruch.cuny.edu/his1000summer2011/2011/06/29/the-new-world-of-entertainment-and-advertising-radio/1920s-radio/&amp;ei=35dEUfmuDoWB0AGUmoCQCA&amp;bvm=bv.43828540,d.dmg&amp;psig=AFQjCNGDGRVBl_amHaC2cMnEpHUW1cTqQg&amp;ust=1363536138289426" TargetMode="Externa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hyperlink" Target="http://www.google.com/url?sa=i&amp;rct=j&amp;q=1920s+gum+chewing&amp;source=images&amp;cd=&amp;cad=rja&amp;docid=UCCPpjO4Gnf3SM&amp;tbnid=1Sx3cMel--ufEM:&amp;ved=0CAUQjRw&amp;url=http://www.vintageadbrowser.com/candy-ads-1920s/2&amp;ei=xqpEUfXTF6H20gHhw4BI&amp;psig=AFQjCNENb_MmtTIkr5OQnU-tciRL7UwkRA&amp;ust=1363541052441725" TargetMode="Externa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hyperlink" Target="http://www.google.com/url?sa=i&amp;rct=j&amp;q=1920s+asian+styles&amp;source=images&amp;cd=&amp;cad=rja&amp;docid=Jls8bxzy0avWbM&amp;tbnid=3iRG2iSNacfUtM:&amp;ved=0CAUQjRw&amp;url=http://www.yourlifeandstyle.co.uk/a-year-of-fashion-contentment-by-laura-macphee/&amp;ei=ZKtEUdOzOoHA9QTZroGYBg&amp;psig=AFQjCNGdceCgldZCue-dacA0w3chcMGasQ&amp;ust=1363541178529784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5.jpeg"/><Relationship Id="rId4" Type="http://schemas.openxmlformats.org/officeDocument/2006/relationships/hyperlink" Target="http://www.google.com/url?sa=i&amp;rct=j&amp;q=1920s+asian+styles&amp;source=images&amp;cd=&amp;cad=rja&amp;docid=Jls8bxzy0avWbM&amp;tbnid=3iRG2iSNacfUtM:&amp;ved=0CAUQjRw&amp;url=http://doloresmonet.hubpages.com/hub/WomensFashionsofthe1920-FlappersandtheJazz-Age&amp;ei=n6tEUcGDIYjc9QSK1IHoDA&amp;psig=AFQjCNGdceCgldZCue-dacA0w3chcMGasQ&amp;ust=1363541178529784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hyperlink" Target="http://www.google.com/url?sa=i&amp;rct=j&amp;q=1920s+the+charleston&amp;source=images&amp;cd=&amp;cad=rja&amp;docid=H5lSVOxZPxKfhM&amp;tbnid=lnb39BwVy6K3NM:&amp;ved=0CAUQjRw&amp;url=http://www.completelybonkers.co.uk/index.php?main_page%3Dproducts_all&amp;ei=yrpEUeyGHNCr0AHLyoCYCg&amp;psig=AFQjCNEMtS-95OwlMeS_pAWAImQpfZvO7g&amp;ust=1363545007721631" TargetMode="Externa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hyperlink" Target="http://www.google.com/url?sa=i&amp;rct=j&amp;q=1920s+louis+armstrong&amp;source=images&amp;cd=&amp;cad=rja&amp;docid=WMN7jZgsk7Qp1M&amp;tbnid=e1hRE4bsEtW_cM:&amp;ved=0CAUQjRw&amp;url=http://www.npr.org/2007/08/01/12208712/louis-armstrong-the-man-and-his-music-part-1&amp;ei=gblEUfD3NYX48wTb-4GwCA&amp;psig=AFQjCNEr0Huqlaqpqql58K2AF8TW03pfGg&amp;ust=1363544817686650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8.jpeg"/><Relationship Id="rId4" Type="http://schemas.openxmlformats.org/officeDocument/2006/relationships/hyperlink" Target="http://www.google.com/url?sa=i&amp;rct=j&amp;q=1920s+louis+armstrong&amp;source=images&amp;cd=&amp;cad=rja&amp;docid=peBuZkuSXi3fOM&amp;tbnid=n_QF9q-tyrr-FM:&amp;ved=0CAUQjRw&amp;url=http://www.d.umn.edu/cla/faculty/tbacig/studproj/is3099/jazzcult/20sjazz/index.html&amp;ei=y7lEUdnsIIL88gSApIDwAQ&amp;psig=AFQjCNEr0Huqlaqpqql58K2AF8TW03pfGg&amp;ust=1363544817686650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hyperlink" Target="http://www.google.com/url?sa=i&amp;rct=j&amp;q=1920s+the+charleston&amp;source=images&amp;cd=&amp;cad=rja&amp;docid=ppbZS1rmSwJvOM&amp;tbnid=f6C883WjyL1_TM:&amp;ved=0CAUQjRw&amp;url=http://stu.westga.edu/~bray1/roaring_twenties/dance.html&amp;ei=SLpEUcDuB4qS9gSFyIGIDg&amp;psig=AFQjCNEMtS-95OwlMeS_pAWAImQpfZvO7g&amp;ust=1363545007721631" TargetMode="Externa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hyperlink" Target="http://www.google.com/url?sa=i&amp;rct=j&amp;q=1920s+the+charleston&amp;source=images&amp;cd=&amp;cad=rja&amp;docid=2s0rYW_kwopdwM&amp;tbnid=avMPlVtmafdW9M:&amp;ved=0CAUQjRw&amp;url=http://www.tumblr.com/tagged/cloche%20hat?before%3D18&amp;ei=qrpEUYaFI_K30AGgjYGACA&amp;psig=AFQjCNEMtS-95OwlMeS_pAWAImQpfZvO7g&amp;ust=1363545007721631" TargetMode="Externa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hyperlink" Target="http://www.google.com/url?sa=i&amp;rct=j&amp;q=prohibition&amp;source=images&amp;cd=&amp;cad=rja&amp;docid=TQF_FWJv2BWJbM&amp;tbnid=7xWwdQ-hdTEk8M:&amp;ved=0CAUQjRw&amp;url=http://www.lib.unc.edu/ncc/ref/nchistory/may2006/index.html&amp;ei=nL9EUbOWK7Gx0AHbzoGADQ&amp;psig=AFQjCNGlS8zhrl5i7DtMFOHNKZrp9stM7Q&amp;ust=1363546373072771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2.gif"/><Relationship Id="rId4" Type="http://schemas.openxmlformats.org/officeDocument/2006/relationships/hyperlink" Target="http://www.google.com/url?sa=i&amp;rct=j&amp;q=prohibition&amp;source=images&amp;cd=&amp;cad=rja&amp;docid=lQqPpBkeQLtCCM&amp;tbnid=nFPOHEsiw_XbmM:&amp;ved=0CAUQjRw&amp;url=http://mbwda.com/prohibition&amp;ei=-79EUd7QPKq90QHeuIGwBw&amp;psig=AFQjCNGlS8zhrl5i7DtMFOHNKZrp9stM7Q&amp;ust=1363546373072771" TargetMode="Externa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hyperlink" Target="http://www.google.com/url?sa=i&amp;rct=j&amp;q=prohibition&amp;source=images&amp;cd=&amp;cad=rja&amp;docid=-Efbj9xHVYCrDM&amp;tbnid=Xe6eD72t6qqV5M:&amp;ved=0CAUQjRw&amp;url=http://www.neh.gov/divisions/public/featured-project/american-spirits-the-rise-and-fall-prohibition&amp;ei=L8BEUYv9GYn20gGX8YH4Dw&amp;psig=AFQjCNGlS8zhrl5i7DtMFOHNKZrp9stM7Q&amp;ust=1363546373072771" TargetMode="Externa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hyperlink" Target="http://www.google.com/url?sa=i&amp;rct=j&amp;q=prohibition&amp;source=images&amp;cd=&amp;cad=rja&amp;docid=XOnIXjhLtz8awM&amp;tbnid=RtGOIbOt3uWkuM:&amp;ved=0CAUQjRw&amp;url=http://allaboutbeer.com/learn-beer/history/2001/01/prohibition-and-the-will-to-imbibe/&amp;ei=f8BEUeTOBqjo0gGO74C4Aw&amp;psig=AFQjCNGlS8zhrl5i7DtMFOHNKZrp9stM7Q&amp;ust=1363546373072771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google.com/url?sa=i&amp;rct=j&amp;q=1920s+radios&amp;source=images&amp;cd=&amp;cad=rja&amp;docid=Qc2smALuiJNmKM&amp;tbnid=e1hZ9NSiV_Og_M:&amp;ved=0CAUQjRw&amp;url=http://www.mortaljourney.com/2011/04/1920-trends/radio-history&amp;ei=KZhEUbyAF-Wy0AGXn4DwDQ&amp;bvm=bv.43828540,d.dmg&amp;psig=AFQjCNGDGRVBl_amHaC2cMnEpHUW1cTqQg&amp;ust=1363536138289426" TargetMode="Externa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hyperlink" Target="http://www.google.com/url?sa=i&amp;rct=j&amp;q=prohibition&amp;source=images&amp;cd=&amp;cad=rja&amp;docid=jQCPg-zkYyOMRM&amp;tbnid=6RSZmizrd8wqqM:&amp;ved=0CAUQjRw&amp;url=https://rowellsapushistory.wikispaces.com/Prohibition%2Bin%2Bthe%2B1920's&amp;ei=2cBEUYa7G8b-0gGeyICQDA&amp;psig=AFQjCNGlS8zhrl5i7DtMFOHNKZrp9stM7Q&amp;ust=1363546373072771" TargetMode="Externa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hyperlink" Target="http://www.google.com/url?sa=i&amp;rct=j&amp;q=prohibition&amp;source=images&amp;cd=&amp;cad=rja&amp;docid=PA-UMP3RxWGRjM&amp;tbnid=Gz81_EPVC-Vn8M:&amp;ved=0CAUQjRw&amp;url=http://www.wisconsinhistory.org/whi/fullimage.asp?id%3D9426&amp;ei=GsFEUajfKobh0wHL6oCICg&amp;psig=AFQjCNGlS8zhrl5i7DtMFOHNKZrp9stM7Q&amp;ust=1363546373072771" TargetMode="Externa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hyperlink" Target="http://www.google.com/url?sa=i&amp;rct=j&amp;q=al+capone&amp;source=images&amp;cd=&amp;cad=rja&amp;docid=y2UWwARxR72faM&amp;tbnid=FTu57hHuWQDlOM:&amp;ved=0CAUQjRw&amp;url=http://www.alcapone.me/&amp;ei=RsJEUeu6HNPI0AGVuIHoBQ&amp;bvm=bv.43828540,d.dmQ&amp;psig=AFQjCNEWTjHDR3j1Xdjqc_W5MZbNxN2Ybw&amp;ust=1363547061332272" TargetMode="External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hyperlink" Target="http://www.google.com/url?sa=i&amp;source=images&amp;cd=&amp;cad=rja&amp;docid=i5BulbBX1ueCtM&amp;tbnid=KgwHdvjcXQyJqM:&amp;ved=0CAgQjRwwAA&amp;url=http://mafiatoday.com/general-breaking-news/the-mafias-greatest-untouchable-the-flamboyant-1920s-mob-boss-and-the-true-story-behind-tvs-boardwalk-empire/&amp;ei=TMNEUeWLL9Pr0QGBs4HYCA&amp;psig=AFQjCNEg6vIf-9nUFBXssqqz4y1vYXCXxA&amp;ust=1363547340819870" TargetMode="External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gif"/><Relationship Id="rId2" Type="http://schemas.openxmlformats.org/officeDocument/2006/relationships/hyperlink" Target="http://www.google.com/url?sa=i&amp;rct=j&amp;q=1920s+speakeasy&amp;source=images&amp;cd=&amp;cad=rja&amp;docid=ggkEFVFk_NIqqM&amp;tbnid=8ykgK-37ly2o1M:&amp;ved=0CAUQjRw&amp;url=http://www.mavericktheater.com/html/speakeasy.html&amp;ei=Z8REUbDPCIrN0AG394GoCA&amp;bvm=bv.43828540,d.dmQ&amp;psig=AFQjCNGQNaJQHwUz1qLdRl1yZJRMXSyrWA&amp;ust=1363547557043685" TargetMode="Externa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hyperlink" Target="http://www.google.com/url?sa=i&amp;rct=j&amp;q=scopes+monkey+trial&amp;source=images&amp;cd=&amp;cad=rja&amp;docid=AvVpM09uc2xWxM&amp;tbnid=QGIcqht-TjUIgM:&amp;ved=0CAUQjRw&amp;url=http://www.npr.org/2005/07/05/4723956/timeline-remembering-the-scopes-monkey-trial&amp;ei=AMVEUe6yEMTy0gH78oHYBw&amp;psig=AFQjCNFM95YZv_e6Qc0Ds5jDgghhcONjVg&amp;ust=1363547665730948" TargetMode="Externa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hyperlink" Target="http://www.google.com/url?sa=i&amp;rct=j&amp;q=scopes+monkey+trial&amp;source=images&amp;cd=&amp;cad=rja&amp;docid=QD16AK91-B9sVM&amp;tbnid=SHmciwaZoXNyGM:&amp;ved=0CAUQjRw&amp;url=http://dummidumbwit.wordpress.com/2013/02/12/scopes-vs-the-state-of-tennessee/&amp;ei=XMVEUbnTIsnf0gHe1YGACQ&amp;psig=AFQjCNFM95YZv_e6Qc0Ds5jDgghhcONjVg&amp;ust=1363547665730948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2.jpeg"/><Relationship Id="rId4" Type="http://schemas.openxmlformats.org/officeDocument/2006/relationships/hyperlink" Target="http://www.google.com/url?sa=i&amp;rct=j&amp;q=scopes+monkey+trial&amp;source=images&amp;cd=&amp;cad=rja&amp;docid=5FuQorBOxbMABM&amp;tbnid=jfb7zwnTZkwYpM:&amp;ved=0CAUQjRw&amp;url=http://fc.nbsc.org/~swurster/3bitwbackground.html&amp;ei=r8VEUbHFDbK30gHc4ICIBg&amp;psig=AFQjCNFM95YZv_e6Qc0Ds5jDgghhcONjVg&amp;ust=1363547665730948" TargetMode="Externa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hyperlink" Target="http://www.google.com/url?sa=i&amp;rct=j&amp;q=1920s+KKK&amp;source=images&amp;cd=&amp;cad=rja&amp;docid=Hnzf3JUWZdAwZM&amp;tbnid=HGfmZMOVMHoI7M:&amp;ved=0CAUQjRw&amp;url=http://www.fbi.gov/news/stories/2010/april/klan2_042910&amp;ei=Q8ZEUZ-BO9Gz0QGJq4GwCw&amp;psig=AFQjCNFaA2g9fabqIgexS1AqA8Iqx4Nvng&amp;ust=1363548071345177" TargetMode="Externa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hyperlink" Target="http://www.google.com/url?sa=i&amp;rct=j&amp;q=1920s+KKK&amp;source=images&amp;cd=&amp;cad=rja&amp;docid=O4wzZd-xX06JFM&amp;tbnid=6t2WKon4Eefl6M:&amp;ved=0CAUQjRw&amp;url=http://www.amistadresource.org/plantation_to_ghetto/racial_violence_and_terror.html&amp;ei=d8ZEUaisJee_0gHNiIHwDA&amp;psig=AFQjCNFaA2g9fabqIgexS1AqA8Iqx4Nvng&amp;ust=1363548071345177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5.jpeg"/><Relationship Id="rId4" Type="http://schemas.openxmlformats.org/officeDocument/2006/relationships/hyperlink" Target="http://www.google.com/url?sa=i&amp;rct=j&amp;q=1920s+KKK&amp;source=images&amp;cd=&amp;cad=rja&amp;docid=i4aHHYnTTXPJOM&amp;tbnid=_KdBixPFN6CYSM:&amp;ved=0CAUQjRw&amp;url=http://www.freewebs.com/svmike05/kkk.htm&amp;ei=x8ZEUbiQBc3U0gH4joCoAg&amp;psig=AFQjCNFaA2g9fabqIgexS1AqA8Iqx4Nvng&amp;ust=1363548071345177" TargetMode="Externa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hyperlink" Target="http://www.google.com/url?sa=i&amp;rct=j&amp;q=1920s+flapper&amp;source=images&amp;cd=&amp;cad=rja&amp;docid=EPSczADyFwGayM&amp;tbnid=cw4QBhywsnbMzM:&amp;ved=0CAUQjRw&amp;url=http://iddavanmunster.blogspot.com/2012/02/how-to-recreate-1920s-look-how-to-be.html&amp;ei=U8dEUZ-yHMXw0gHtmYG4Dg&amp;psig=AFQjCNFzTtlIF4PZHVY0CwRmhFeWMXim0Q&amp;ust=1363548358965898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google.com/url?sa=i&amp;rct=j&amp;q=1920s+radios&amp;source=images&amp;cd=&amp;cad=rja&amp;docid=9SYc9WDC7ztnKM&amp;tbnid=sNjvkMMXn_gCpM:&amp;ved=0CAUQjRw&amp;url=http://rtf305-f10-07827-rkt355.blogspot.com/2010/09/1920s-radio-industry.html&amp;ei=aJhEUd7CFqW80QHnvIHABQ&amp;bvm=bv.43828540,d.dmg&amp;psig=AFQjCNGDGRVBl_amHaC2cMnEpHUW1cTqQg&amp;ust=1363536138289426" TargetMode="Externa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hyperlink" Target="http://www.google.com/url?sa=i&amp;rct=j&amp;q=1920s+flapper&amp;source=images&amp;cd=&amp;cad=rja&amp;docid=HH5Fiy3Kd88C8M&amp;tbnid=8Lzr4YfqtvwrSM:&amp;ved=0CAUQjRw&amp;url=http://backintheoldendays.tumblr.com/post/38606456409/1920s-flappers-dancing-on-the-edge-of-a-building&amp;ei=xcdEUZmtNIu-0QHLkoDwBA&amp;psig=AFQjCNFzTtlIF4PZHVY0CwRmhFeWMXim0Q&amp;ust=1363548358965898" TargetMode="Externa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8.jpeg"/><Relationship Id="rId4" Type="http://schemas.openxmlformats.org/officeDocument/2006/relationships/hyperlink" Target="http://www.google.com/url?sa=i&amp;rct=j&amp;q=1920s+mens+fashion&amp;source=images&amp;cd=&amp;cad=rja&amp;docid=IHUvd-81sXdQQM&amp;tbnid=zM5ubxFtTX3_sM:&amp;ved=0CAUQjRw&amp;url=http://uramericansinparis.wordpress.com/2010/11/17/paris-in-the-1920s-changes-in-society-lead-to-changes-in-fashion/&amp;ei=gshEUbScEKrr0gHm9oGoAg&amp;psig=AFQjCNFL5aJi0NNxVyXzVIOAK3rkm7au8w&amp;ust=1363548633928474" TargetMode="Externa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hyperlink" Target="http://www.google.com/url?sa=i&amp;rct=j&amp;q=1920s+mens+fashion&amp;source=images&amp;cd=&amp;cad=rja&amp;docid=JMKQuMntltLqRM&amp;tbnid=78pRwVYG-8kSxM:&amp;ved=0CAUQjRw&amp;url=http://fashionstyle9.com/2011/11/mens-fashion-of-the-1920s/newsies/&amp;ei=1shEUbraB5Pr0QHR2YD4Dw&amp;psig=AFQjCNFL5aJi0NNxVyXzVIOAK3rkm7au8w&amp;ust=1363548633928474" TargetMode="Externa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hyperlink" Target="http://www.google.com/url?sa=i&amp;rct=j&amp;q=1920s+economy+in+america&amp;source=images&amp;cd=&amp;cad=rja&amp;docid=cBsavCdaw6WPWM&amp;tbnid=fzPUiZAduASCoM:&amp;ved=0CAUQjRw&amp;url=http://community.beliefnet.com/dondiegodelavega/blog/2011/08/31/the_roaring_twenties_-_part_one&amp;ei=cMpEUfXCAvPW0gH4j4GQCw&amp;psig=AFQjCNGPOkoEptmYs-8NiVE6rvnwrhYnTQ&amp;ust=1363549159675487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google.com/url?sa=i&amp;rct=j&amp;q=1920s+magazine+covers&amp;source=images&amp;cd=&amp;cad=rja&amp;docid=yWdNjabzNQoWEM&amp;tbnid=osPXD8Fn-35O1M:&amp;ved=0CAUQjRw&amp;url=http://svapicsandmags.com/2011/04/26/magazine-covers-1920-1929/&amp;ei=r5hEUd6MBYSq0AGw44HwDg&amp;bvm=bv.43828540,d.dmg&amp;psig=AFQjCNFXASsr_I2bJ5tSdLxIFfSCfK1IbQ&amp;ust=1363536402311574" TargetMode="Externa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google.com/url?sa=i&amp;rct=j&amp;q=1920s+magazine+covers&amp;source=images&amp;cd=&amp;cad=rja&amp;docid=I7XyJ5YIta7zNM&amp;tbnid=05Fd-I4vAgQDQM:&amp;ved=0CAUQjRw&amp;url=http://www.photographersdirect.com/buyers/stockphoto.asp?imageid%3D724976&amp;ei=8ZhEUZeHF--u0AHGtYHACA&amp;bvm=bv.43828540,d.dmg&amp;psig=AFQjCNFXASsr_I2bJ5tSdLxIFfSCfK1IbQ&amp;ust=1363536402311574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google.com/url?sa=i&amp;rct=j&amp;q=1920s+magazine+covers&amp;source=images&amp;cd=&amp;cad=rja&amp;docid=I3lhaU-QuvW2dM&amp;tbnid=kCREBYtqzkiQAM:&amp;ved=0CAUQjRw&amp;url=http://oldmagazinearticles.com/1920s_magazine_information.php&amp;ei=zZhEUdjDPMbZ0wGr14D4CQ&amp;bvm=bv.43828540,d.dmg&amp;psig=AFQjCNFXASsr_I2bJ5tSdLxIFfSCfK1IbQ&amp;ust=1363536402311574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google.com/url?sa=i&amp;rct=j&amp;q=1920s+magazine+covers&amp;source=images&amp;cd=&amp;cad=rja&amp;docid=x2HzNJo-_ktRIM&amp;tbnid=W7LwJkudq0ZKTM:&amp;ved=0CAUQjRw&amp;url=http://www.flickr.com/photos/castlekay/4125736426/&amp;ei=Q5lEUZ_UJcrn0gGo54EQ&amp;bvm=bv.43828540,d.dmg&amp;psig=AFQjCNFXASsr_I2bJ5tSdLxIFfSCfK1IbQ&amp;ust=1363536402311574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Roaring Twenties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1.bp.blogspot.com/_Y4W2JB2XjLg/S-tqMo-NraI/AAAAAAAAAB0/xsb0C3cI_ow/s1600/movies+(20s)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1143000"/>
            <a:ext cx="7028293" cy="5715000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algn="l"/>
            <a:r>
              <a:rPr lang="en-US" dirty="0" smtClean="0"/>
              <a:t>Movies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xroads.virginia.edu/~ug00/3on1/cowboy/images/pbill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0"/>
            <a:ext cx="4912702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http://www.thelibertypole.org/images/1910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11944" y="762000"/>
            <a:ext cx="4032056" cy="5340116"/>
          </a:xfrm>
          <a:prstGeom prst="rect">
            <a:avLst/>
          </a:prstGeom>
          <a:noFill/>
        </p:spPr>
      </p:pic>
      <p:pic>
        <p:nvPicPr>
          <p:cNvPr id="3" name="Picture 2" descr="http://tomlinson-design.com/Images/vintnews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2667000"/>
            <a:ext cx="5135417" cy="3657600"/>
          </a:xfrm>
          <a:prstGeom prst="rect">
            <a:avLst/>
          </a:prstGeom>
          <a:noFill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200" dirty="0" smtClean="0"/>
              <a:t>newspapers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/>
              <a:t>Mass Media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Unified the nation and spread culture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1920sgirls.tripod.com/sitebuildercontent/sitebuilderpictures/movie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2106604"/>
            <a:ext cx="6705600" cy="4751396"/>
          </a:xfrm>
          <a:prstGeom prst="rect">
            <a:avLst/>
          </a:prstGeom>
          <a:noFill/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pPr algn="l"/>
            <a:r>
              <a:rPr lang="en-US" dirty="0" smtClean="0"/>
              <a:t>Rise of Hollywood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304800" y="990600"/>
            <a:ext cx="8382000" cy="5181600"/>
          </a:xfrm>
        </p:spPr>
        <p:txBody>
          <a:bodyPr/>
          <a:lstStyle/>
          <a:p>
            <a:r>
              <a:rPr lang="en-US" dirty="0" smtClean="0"/>
              <a:t>Early movies – no sound &amp; relied on subtitles &amp; lots of action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://www.cycleback.com/valentino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09800"/>
            <a:ext cx="6233774" cy="3962400"/>
          </a:xfrm>
          <a:prstGeom prst="rect">
            <a:avLst/>
          </a:prstGeom>
          <a:noFill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Stars of Film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4343400" cy="5029200"/>
          </a:xfrm>
        </p:spPr>
        <p:txBody>
          <a:bodyPr/>
          <a:lstStyle/>
          <a:p>
            <a:r>
              <a:rPr lang="en-US" dirty="0" smtClean="0"/>
              <a:t>Rudolph Valentino &amp; Charlie Chaplin</a:t>
            </a:r>
          </a:p>
          <a:p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7894" name="Picture 6" descr="http://www.nndb.com/people/876/000023807/charlie-chapli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7817" y="1219200"/>
            <a:ext cx="3776183" cy="5105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://www.allposters.com/IMAGES/EVTPOD/PBDMAPI-EC0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176817"/>
            <a:ext cx="4267200" cy="5681183"/>
          </a:xfrm>
          <a:prstGeom prst="rect">
            <a:avLst/>
          </a:prstGeom>
          <a:noFill/>
        </p:spPr>
      </p:pic>
      <p:pic>
        <p:nvPicPr>
          <p:cNvPr id="38916" name="Picture 4" descr="http://2.bp.blogspot.com/-R__a0E3eIIQ/T6jkLKdERMI/AAAAAAAABD8/9XU9k9KPJXg/s1600/Clara_Bow_016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143000"/>
            <a:ext cx="4358408" cy="5715000"/>
          </a:xfrm>
          <a:prstGeom prst="rect">
            <a:avLst/>
          </a:prstGeom>
          <a:noFill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algn="ctr"/>
            <a:r>
              <a:rPr lang="en-US" dirty="0" smtClean="0"/>
              <a:t>Mary Pickford &amp; Clara Bow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://2.bp.blogspot.com/-WQ7ZT0y3-AQ/T1ABlaZ2-TI/AAAAAAAAFLs/1GFiRnNvqRo/s1600/Jazzing_orchestra_1921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219200"/>
            <a:ext cx="8315804" cy="5638800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First “talkie” – the Jazz Singer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://entertainment1920.weebly.com/uploads/1/4/3/1/14312086/7125783_orig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8600"/>
            <a:ext cx="9167473" cy="6248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ttp://uploads.static.vosizneias.com/2011/06/ba4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762000"/>
            <a:ext cx="5715000" cy="5715002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/>
              <a:t>Baseball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3124200" cy="4526280"/>
          </a:xfrm>
        </p:spPr>
        <p:txBody>
          <a:bodyPr/>
          <a:lstStyle/>
          <a:p>
            <a:r>
              <a:rPr lang="en-US" dirty="0" smtClean="0"/>
              <a:t>Babe Ruth </a:t>
            </a:r>
          </a:p>
          <a:p>
            <a:r>
              <a:rPr lang="en-US" dirty="0" smtClean="0"/>
              <a:t>Homerun king for NY Yankees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culture20s30s.wikispaces.com/file/view/radios.ju.jpg/301648004/radios.j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1158775"/>
            <a:ext cx="5562600" cy="5699225"/>
          </a:xfrm>
          <a:prstGeom prst="rect">
            <a:avLst/>
          </a:prstGeom>
          <a:noFill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News &amp; Entertainment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Radios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8" name="Picture 6" descr="http://209.123.189.184/wp-content/uploads/dm-albums/The%20Big%20Show/00699_Conlon_018-Babe-Ruth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0"/>
            <a:ext cx="531668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2" name="Picture 4" descr="http://students.cis.uab.edu/archived/kparrish/Babe_Ruth_Lou_Gehrig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0"/>
            <a:ext cx="8626415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Boxing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Jack Dempsey</a:t>
            </a:r>
          </a:p>
          <a:p>
            <a:r>
              <a:rPr lang="en-US" dirty="0" smtClean="0"/>
              <a:t>Heavyweight champ (1919-1926)</a:t>
            </a:r>
            <a:endParaRPr lang="en-US" dirty="0"/>
          </a:p>
        </p:txBody>
      </p:sp>
      <p:pic>
        <p:nvPicPr>
          <p:cNvPr id="45058" name="Picture 2" descr="http://www.fighttoys.com/Dempsey,Jack%20(to%20Sylvia)b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304800"/>
            <a:ext cx="4994562" cy="6400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8229600" cy="838200"/>
          </a:xfrm>
        </p:spPr>
        <p:txBody>
          <a:bodyPr/>
          <a:lstStyle/>
          <a:p>
            <a:pPr algn="l"/>
            <a:r>
              <a:rPr lang="en-US" dirty="0" smtClean="0"/>
              <a:t>Fads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4294967295"/>
          </p:nvPr>
        </p:nvSpPr>
        <p:spPr>
          <a:xfrm>
            <a:off x="0" y="838200"/>
            <a:ext cx="4038600" cy="4754563"/>
          </a:xfrm>
        </p:spPr>
        <p:txBody>
          <a:bodyPr/>
          <a:lstStyle/>
          <a:p>
            <a:r>
              <a:rPr lang="en-US" dirty="0" smtClean="0"/>
              <a:t>Marathon Dancing</a:t>
            </a:r>
            <a:endParaRPr lang="en-US" dirty="0"/>
          </a:p>
        </p:txBody>
      </p:sp>
      <p:pic>
        <p:nvPicPr>
          <p:cNvPr id="46082" name="Picture 2" descr="http://callisto.ggsrv.com/imgsrv/FastFetch/UBER1/adec_0001_0003_0_img0383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1486573"/>
            <a:ext cx="6561850" cy="53714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http://www.myelectricvisions.com/wp-content/uploads/2012/07/Dance-Marathons-Oakland-Ban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81000"/>
            <a:ext cx="9196914" cy="6019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0" y="762000"/>
            <a:ext cx="4038600" cy="4526280"/>
          </a:xfrm>
        </p:spPr>
        <p:txBody>
          <a:bodyPr/>
          <a:lstStyle/>
          <a:p>
            <a:r>
              <a:rPr lang="en-US" dirty="0" smtClean="0"/>
              <a:t>Flagpole sitting</a:t>
            </a:r>
            <a:endParaRPr lang="en-US" dirty="0"/>
          </a:p>
        </p:txBody>
      </p:sp>
      <p:pic>
        <p:nvPicPr>
          <p:cNvPr id="48130" name="Picture 2" descr="http://www.1920s-fashion-and-music.com/image-files/flagpole-sitting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5200" y="0"/>
            <a:ext cx="5357811" cy="6858000"/>
          </a:xfrm>
          <a:prstGeom prst="rect">
            <a:avLst/>
          </a:prstGeom>
          <a:noFill/>
        </p:spPr>
      </p:pic>
      <p:pic>
        <p:nvPicPr>
          <p:cNvPr id="48132" name="Picture 4" descr="http://www.baltimoreorless.com/wp-content/uploads/2012/01/Corbis-shipwreckkelly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 l="19519" r="15934"/>
          <a:stretch>
            <a:fillRect/>
          </a:stretch>
        </p:blipFill>
        <p:spPr bwMode="auto">
          <a:xfrm>
            <a:off x="0" y="1295400"/>
            <a:ext cx="3383280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http://www.baltimoreorless.com/wp-content/uploads/2012/01/Shipwreck_Kelly3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0"/>
            <a:ext cx="5554765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http://teachers.sduhsd.net/pgiuliano/images/1920's%20Slides/barn%5b1%5d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235611"/>
            <a:ext cx="8305800" cy="5622389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algn="l"/>
            <a:r>
              <a:rPr lang="en-US" sz="3200" dirty="0" smtClean="0"/>
              <a:t>Barnstorming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http://www.eyesanity.com/wp-content/uploads/2012/11/20-aerial-stunts-of-1920s-barnstormers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0583" y="0"/>
            <a:ext cx="8883417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http://24.media.tumblr.com/tumblr_mb6sccgWDB1rubozqo1_1280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0"/>
            <a:ext cx="8676407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blsciblogs.baruch.cuny.edu/his1000summer2011/files/2011/06/1920s-radio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3999" y="0"/>
            <a:ext cx="675408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dirty="0" smtClean="0"/>
              <a:t>gum chewing</a:t>
            </a:r>
            <a:endParaRPr lang="en-US" sz="3200" dirty="0"/>
          </a:p>
        </p:txBody>
      </p:sp>
      <p:pic>
        <p:nvPicPr>
          <p:cNvPr id="53252" name="Picture 4" descr="http://file.vintageadbrowser.com/t7xi9qpiq54ckl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5200" y="0"/>
            <a:ext cx="5247408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86618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/>
              <a:t>exotic Asian styles</a:t>
            </a:r>
            <a:endParaRPr lang="en-US" sz="3200" dirty="0"/>
          </a:p>
        </p:txBody>
      </p:sp>
      <p:pic>
        <p:nvPicPr>
          <p:cNvPr id="54274" name="Picture 2" descr="http://www.yourlifeandstyle.co.uk/wp-content/uploads/2012/01/fashionapril1928mcc4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447800"/>
            <a:ext cx="5006685" cy="4495800"/>
          </a:xfrm>
          <a:prstGeom prst="rect">
            <a:avLst/>
          </a:prstGeom>
          <a:noFill/>
        </p:spPr>
      </p:pic>
      <p:pic>
        <p:nvPicPr>
          <p:cNvPr id="54276" name="Picture 4" descr="http://s3.hubimg.com/u/4626274_f260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62600" y="381000"/>
            <a:ext cx="3337982" cy="6324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http://www.completelybonkers.co.uk/images/SMI%20CHARLESTON%20BLUE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0"/>
            <a:ext cx="4953000" cy="67868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Jazz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295400"/>
            <a:ext cx="8915400" cy="4876800"/>
          </a:xfrm>
        </p:spPr>
        <p:txBody>
          <a:bodyPr/>
          <a:lstStyle/>
          <a:p>
            <a:r>
              <a:rPr lang="en-US" dirty="0" smtClean="0"/>
              <a:t>Improvised, upbeat style of music from New Orleans</a:t>
            </a:r>
          </a:p>
          <a:p>
            <a:r>
              <a:rPr lang="en-US" dirty="0" smtClean="0"/>
              <a:t>Louis Armstrong – played trumpet &amp; cornet</a:t>
            </a:r>
            <a:endParaRPr lang="en-US" dirty="0"/>
          </a:p>
        </p:txBody>
      </p:sp>
      <p:pic>
        <p:nvPicPr>
          <p:cNvPr id="55298" name="Picture 2" descr="http://media.npr.org/assets/img/2012/01/31/louis-armstrong_vert-1a1812a376781c8408d555cc869b0a40263a9b28-s6-c10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8927" y="2895600"/>
            <a:ext cx="3417454" cy="4572000"/>
          </a:xfrm>
          <a:prstGeom prst="rect">
            <a:avLst/>
          </a:prstGeom>
          <a:noFill/>
        </p:spPr>
      </p:pic>
      <p:pic>
        <p:nvPicPr>
          <p:cNvPr id="55300" name="Picture 4" descr="http://www.d.umn.edu/cla/faculty/tbacig/studproj/is3099/jazzcult/20sjazz/Armstrong_Poster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92782" y="2667000"/>
            <a:ext cx="3744382" cy="4648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Dance – the Charleston</a:t>
            </a:r>
            <a:endParaRPr lang="en-US" dirty="0"/>
          </a:p>
        </p:txBody>
      </p:sp>
      <p:pic>
        <p:nvPicPr>
          <p:cNvPr id="56322" name="Picture 2" descr="http://stu.westga.edu/~bray1/roaring_twenties/assets/charleston2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524000"/>
            <a:ext cx="8770322" cy="533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http://25.media.tumblr.com/7ffd1b894ec24af95ba6667eac74e512/tumblr_mfcjjuBRhZ1s0unulo1_500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0"/>
            <a:ext cx="8503225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Traditional values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New values emerged:</a:t>
            </a:r>
          </a:p>
          <a:p>
            <a:pPr lvl="1"/>
            <a:r>
              <a:rPr lang="en-US" dirty="0" smtClean="0"/>
              <a:t>Challenging authority &amp; pursuing individual goals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737064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Prohibition (18</a:t>
            </a:r>
            <a:r>
              <a:rPr lang="en-US" baseline="30000" dirty="0" smtClean="0"/>
              <a:t>th</a:t>
            </a:r>
            <a:r>
              <a:rPr lang="en-US" dirty="0" smtClean="0"/>
              <a:t> Amendment)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295400"/>
            <a:ext cx="3124200" cy="4907280"/>
          </a:xfrm>
        </p:spPr>
        <p:txBody>
          <a:bodyPr/>
          <a:lstStyle/>
          <a:p>
            <a:r>
              <a:rPr lang="en-US" dirty="0" smtClean="0"/>
              <a:t>Banned manufacture, sale, or transport of alcohol in U.S.</a:t>
            </a:r>
            <a:endParaRPr lang="en-US" dirty="0"/>
          </a:p>
        </p:txBody>
      </p:sp>
      <p:pic>
        <p:nvPicPr>
          <p:cNvPr id="61442" name="Picture 2" descr="http://t0.gstatic.com/images?q=tbn:ANd9GcRzz1OvG4QurTvicGerIIhWqdFLA4srBb27Xcsj0rc1afGWsOtZQA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505200"/>
            <a:ext cx="5457825" cy="2924176"/>
          </a:xfrm>
          <a:prstGeom prst="rect">
            <a:avLst/>
          </a:prstGeom>
          <a:noFill/>
        </p:spPr>
      </p:pic>
      <p:pic>
        <p:nvPicPr>
          <p:cNvPr id="61444" name="Picture 4" descr="http://mbwda.com/wp-content/uploads/2011/04/VotedDry.gif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69913" y="990600"/>
            <a:ext cx="3574087" cy="5638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http://www.neh.gov/files/divisions/public/images/2_photo_prohibition_agents_resized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589816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http://allaboutbeer.com/files/2010/05/121-prohibition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0"/>
            <a:ext cx="5299362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t1.gstatic.com/images?q=tbn:ANd9GcTLvIqxz50ti-WBztCrz1L82Z3hPriiLGRlLXVz6vgCY0TxN277PQ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0"/>
            <a:ext cx="849287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https://rowellsapushistory.wikispaces.com/file/view/prohibition.jpg/62331404/prohibition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0"/>
            <a:ext cx="855518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 descr="http://images.wisconsinhistory.org/700003030021/0303000461-l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0"/>
            <a:ext cx="827808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645920"/>
            <a:ext cx="3962400" cy="4526280"/>
          </a:xfrm>
        </p:spPr>
        <p:txBody>
          <a:bodyPr/>
          <a:lstStyle/>
          <a:p>
            <a:r>
              <a:rPr lang="en-US" dirty="0" smtClean="0"/>
              <a:t>Al Capone</a:t>
            </a:r>
          </a:p>
          <a:p>
            <a:r>
              <a:rPr lang="en-US" dirty="0" smtClean="0"/>
              <a:t>Gangster from Chicago who smuggled &amp; bootlegged alcohol</a:t>
            </a:r>
            <a:endParaRPr lang="en-US" dirty="0"/>
          </a:p>
        </p:txBody>
      </p:sp>
      <p:pic>
        <p:nvPicPr>
          <p:cNvPr id="67586" name="Picture 2" descr="http://t1.gstatic.com/images?q=tbn:ANd9GcTtYK-SSY3d9VCDJ_LuCqSS0c4ngBVpGiZgctr-l7Ev9FVgZx8m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990600"/>
            <a:ext cx="3973560" cy="533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pPr algn="l"/>
            <a:r>
              <a:rPr lang="en-US" dirty="0" smtClean="0"/>
              <a:t>Speakeasy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14400"/>
            <a:ext cx="8077200" cy="5257800"/>
          </a:xfrm>
        </p:spPr>
        <p:txBody>
          <a:bodyPr/>
          <a:lstStyle/>
          <a:p>
            <a:r>
              <a:rPr lang="en-US" dirty="0" smtClean="0"/>
              <a:t>Secret bar that sold alcohol illegally</a:t>
            </a:r>
            <a:endParaRPr lang="en-US" dirty="0"/>
          </a:p>
        </p:txBody>
      </p:sp>
      <p:pic>
        <p:nvPicPr>
          <p:cNvPr id="68610" name="Picture 2" descr="http://mafiatoday.com/wp-content/uploads/2011/02/Speakeasy-Prohibition-1920s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1447800"/>
            <a:ext cx="7101586" cy="541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 descr="http://www.mavericktheater.com/assets/images/Speakeasy-Bar-photo02.gi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9076765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1925 – Scopes Trial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6237"/>
            <a:ext cx="4495800" cy="4526280"/>
          </a:xfrm>
        </p:spPr>
        <p:txBody>
          <a:bodyPr>
            <a:normAutofit/>
          </a:bodyPr>
          <a:lstStyle/>
          <a:p>
            <a:r>
              <a:rPr lang="en-US" dirty="0" smtClean="0"/>
              <a:t>TN biology teacher, John Scopes, on trial for teaching Darwin’s theory of evolution</a:t>
            </a:r>
          </a:p>
          <a:p>
            <a:r>
              <a:rPr lang="en-US" dirty="0" smtClean="0"/>
              <a:t>Conflicted with Bible’s story of creation</a:t>
            </a:r>
            <a:endParaRPr lang="en-US" dirty="0"/>
          </a:p>
        </p:txBody>
      </p:sp>
      <p:pic>
        <p:nvPicPr>
          <p:cNvPr id="70658" name="Picture 2" descr="http://media.npr.org/programs/atc/features/2005/jul/scopes/bryanpose200-bf4e9990c4d70b60722b6f8fee65be25c05386f6-s6-c10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1600200"/>
            <a:ext cx="3733800" cy="49616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 descr="http://dummidumbwit.files.wordpress.com/2010/02/scopes-monkey-trial_article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8600"/>
            <a:ext cx="4125575" cy="6096000"/>
          </a:xfrm>
          <a:prstGeom prst="rect">
            <a:avLst/>
          </a:prstGeom>
          <a:noFill/>
        </p:spPr>
      </p:pic>
      <p:pic>
        <p:nvPicPr>
          <p:cNvPr id="71684" name="Picture 4" descr="http://fc.nbsc.org/~swurster/PICTURES/3bmonkeycartoon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76238" y="914400"/>
            <a:ext cx="4967762" cy="4648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Resurgence of KKK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458200" cy="4526280"/>
          </a:xfrm>
        </p:spPr>
        <p:txBody>
          <a:bodyPr/>
          <a:lstStyle/>
          <a:p>
            <a:r>
              <a:rPr lang="en-US" dirty="0" smtClean="0"/>
              <a:t>Waves of new immigrants – foreigners, Catholics, Jews, &amp; un-American values</a:t>
            </a:r>
            <a:endParaRPr lang="en-US" dirty="0"/>
          </a:p>
        </p:txBody>
      </p:sp>
      <p:pic>
        <p:nvPicPr>
          <p:cNvPr id="72706" name="Picture 2" descr="http://www.fbi.gov/news/stories/2010/april/klan2_042910/image/kkk500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2362200"/>
            <a:ext cx="6515650" cy="4495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 descr="http://www.amistadresource.org/LBimages/image_07_06_090_kkk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57200"/>
            <a:ext cx="4773274" cy="6019800"/>
          </a:xfrm>
          <a:prstGeom prst="rect">
            <a:avLst/>
          </a:prstGeom>
          <a:noFill/>
        </p:spPr>
      </p:pic>
      <p:pic>
        <p:nvPicPr>
          <p:cNvPr id="73732" name="Picture 4" descr="http://t1.gstatic.com/images?q=tbn:ANd9GcQlyamK-M300aIGqqc_NYJD07rHYGuk_TNgQCR-2yyn6RujxiYV_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76800" y="1219200"/>
            <a:ext cx="4267200" cy="4267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86936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The Flappers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610600" cy="5105717"/>
          </a:xfrm>
        </p:spPr>
        <p:txBody>
          <a:bodyPr/>
          <a:lstStyle/>
          <a:p>
            <a:r>
              <a:rPr lang="en-US" dirty="0" smtClean="0"/>
              <a:t>Young, carefree woman who smoked, drank, wore short skirts, &amp; had a bobbed haircut</a:t>
            </a:r>
            <a:endParaRPr lang="en-US" dirty="0"/>
          </a:p>
        </p:txBody>
      </p:sp>
      <p:pic>
        <p:nvPicPr>
          <p:cNvPr id="74754" name="Picture 2" descr="http://4.bp.blogspot.com/-Jd5YFBqYbwY/TzQRLAyEyUI/AAAAAAAAAWA/y7AZiIlpPw0/s640/24908406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2514600"/>
            <a:ext cx="6594762" cy="480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3.bp.blogspot.com/_53lrS2yItTA/TJ-7ixws1qI/AAAAAAAAAB0/rSzoc7pWiC4/s1600/jb_jazz_radio_3_e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0"/>
            <a:ext cx="8243452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pPr algn="l"/>
            <a:r>
              <a:rPr lang="en-US" dirty="0" smtClean="0"/>
              <a:t>1920s Fashion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457200" y="914400"/>
            <a:ext cx="4040188" cy="990601"/>
          </a:xfrm>
        </p:spPr>
        <p:txBody>
          <a:bodyPr/>
          <a:lstStyle/>
          <a:p>
            <a:r>
              <a:rPr lang="en-US" dirty="0" smtClean="0"/>
              <a:t>Men – baggy jeans &amp; layered Shirts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3"/>
          </p:nvPr>
        </p:nvSpPr>
        <p:spPr>
          <a:xfrm>
            <a:off x="4572000" y="1066800"/>
            <a:ext cx="4041775" cy="639762"/>
          </a:xfrm>
        </p:spPr>
        <p:txBody>
          <a:bodyPr/>
          <a:lstStyle/>
          <a:p>
            <a:r>
              <a:rPr lang="en-US" dirty="0" smtClean="0"/>
              <a:t>Women – short skirts &amp; low cut shirts</a:t>
            </a:r>
          </a:p>
        </p:txBody>
      </p:sp>
      <p:pic>
        <p:nvPicPr>
          <p:cNvPr id="8" name="Picture 4" descr="http://25.media.tumblr.com/04eab2abf03c624584d66a24f83850b7/tumblr_mfgyuaPSVs1s0unulo1_500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1828800"/>
            <a:ext cx="3517899" cy="5029200"/>
          </a:xfrm>
          <a:prstGeom prst="rect">
            <a:avLst/>
          </a:prstGeom>
          <a:noFill/>
        </p:spPr>
      </p:pic>
      <p:pic>
        <p:nvPicPr>
          <p:cNvPr id="75778" name="Picture 2" descr="http://uramericansinparis.files.wordpress.com/2010/11/193320oxford20bags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" y="2021556"/>
            <a:ext cx="3505200" cy="48364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 descr="http://fashionstyle9.com/wp-content/uploads/2011/11/newsies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762000"/>
            <a:ext cx="8077197" cy="4876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04800"/>
            <a:ext cx="8229600" cy="1143000"/>
          </a:xfrm>
        </p:spPr>
        <p:txBody>
          <a:bodyPr/>
          <a:lstStyle/>
          <a:p>
            <a:pPr algn="l"/>
            <a:r>
              <a:rPr lang="en-US" dirty="0" smtClean="0"/>
              <a:t>Economy of 1920s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81917"/>
          </a:xfrm>
        </p:spPr>
        <p:txBody>
          <a:bodyPr>
            <a:normAutofit/>
          </a:bodyPr>
          <a:lstStyle/>
          <a:p>
            <a:r>
              <a:rPr lang="en-US" sz="3000" dirty="0" smtClean="0"/>
              <a:t>Economy was booming &amp; prosperous</a:t>
            </a:r>
          </a:p>
          <a:p>
            <a:r>
              <a:rPr lang="en-US" sz="3000" dirty="0" smtClean="0"/>
              <a:t>Wages rose &amp; luxuries became necessities</a:t>
            </a:r>
          </a:p>
          <a:p>
            <a:r>
              <a:rPr lang="en-US" sz="3000" dirty="0" smtClean="0"/>
              <a:t>More money to spend = more time for fun</a:t>
            </a:r>
          </a:p>
        </p:txBody>
      </p:sp>
      <p:pic>
        <p:nvPicPr>
          <p:cNvPr id="77826" name="Picture 2" descr="http://fast1.onesite.com/community.beliefnet.com/user/dondiegodelavega/50389fcf4c3e46c39de65e95ead2a4f8.jpg?v=27000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2438400"/>
            <a:ext cx="5892798" cy="4419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t3.gstatic.com/images?q=tbn:ANd9GcSYig8RV59sDPVlVX59C1RjszPDgWP6_JVDbrggExo__9U0ilhKgQ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600" y="0"/>
            <a:ext cx="5056908" cy="6858000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magazines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2" name="Picture 4" descr="http://img2.photographersdirect.com/img/16398/wm/pd724976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0"/>
            <a:ext cx="5299362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t0.gstatic.com/images?q=tbn:ANd9GcRrxY8GyNfEdEWRELluuROSDN_OUUH492Kje0bXeSNdzU6nfg4Q-Q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0"/>
            <a:ext cx="5385953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farm3.staticflickr.com/2675/4125736426_a53684e32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0"/>
            <a:ext cx="4485408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undr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863</TotalTime>
  <Words>251</Words>
  <Application>Microsoft Office PowerPoint</Application>
  <PresentationFormat>On-screen Show (4:3)</PresentationFormat>
  <Paragraphs>53</Paragraphs>
  <Slides>52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3" baseType="lpstr">
      <vt:lpstr>Foundry</vt:lpstr>
      <vt:lpstr>The Roaring Twenties</vt:lpstr>
      <vt:lpstr>News &amp; Entertainment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Movies</vt:lpstr>
      <vt:lpstr>PowerPoint Presentation</vt:lpstr>
      <vt:lpstr>newspapers</vt:lpstr>
      <vt:lpstr>Mass Media</vt:lpstr>
      <vt:lpstr>Rise of Hollywood</vt:lpstr>
      <vt:lpstr>Stars of Film</vt:lpstr>
      <vt:lpstr>Mary Pickford &amp; Clara Bow</vt:lpstr>
      <vt:lpstr>First “talkie” – the Jazz Singer</vt:lpstr>
      <vt:lpstr>PowerPoint Presentation</vt:lpstr>
      <vt:lpstr>Baseball</vt:lpstr>
      <vt:lpstr>PowerPoint Presentation</vt:lpstr>
      <vt:lpstr>PowerPoint Presentation</vt:lpstr>
      <vt:lpstr>Boxing</vt:lpstr>
      <vt:lpstr>Fads</vt:lpstr>
      <vt:lpstr>PowerPoint Presentation</vt:lpstr>
      <vt:lpstr>PowerPoint Presentation</vt:lpstr>
      <vt:lpstr>PowerPoint Presentation</vt:lpstr>
      <vt:lpstr>Barnstorming</vt:lpstr>
      <vt:lpstr>PowerPoint Presentation</vt:lpstr>
      <vt:lpstr>PowerPoint Presentation</vt:lpstr>
      <vt:lpstr>gum chewing</vt:lpstr>
      <vt:lpstr>exotic Asian styles</vt:lpstr>
      <vt:lpstr>PowerPoint Presentation</vt:lpstr>
      <vt:lpstr>Jazz</vt:lpstr>
      <vt:lpstr>Dance – the Charleston</vt:lpstr>
      <vt:lpstr>PowerPoint Presentation</vt:lpstr>
      <vt:lpstr>Traditional values</vt:lpstr>
      <vt:lpstr>Prohibition (18th Amendment)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Speakeasy</vt:lpstr>
      <vt:lpstr>PowerPoint Presentation</vt:lpstr>
      <vt:lpstr>1925 – Scopes Trial</vt:lpstr>
      <vt:lpstr>PowerPoint Presentation</vt:lpstr>
      <vt:lpstr>Resurgence of KKK</vt:lpstr>
      <vt:lpstr>PowerPoint Presentation</vt:lpstr>
      <vt:lpstr>The Flappers</vt:lpstr>
      <vt:lpstr>1920s Fashion</vt:lpstr>
      <vt:lpstr>PowerPoint Presentation</vt:lpstr>
      <vt:lpstr>Economy of 1920s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Roaring Twenties</dc:title>
  <dc:creator>Aaron</dc:creator>
  <cp:lastModifiedBy>hooksal</cp:lastModifiedBy>
  <cp:revision>5</cp:revision>
  <dcterms:created xsi:type="dcterms:W3CDTF">2013-03-16T16:00:31Z</dcterms:created>
  <dcterms:modified xsi:type="dcterms:W3CDTF">2014-12-01T20:37:26Z</dcterms:modified>
</cp:coreProperties>
</file>