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BB41C-114B-4310-B6D1-9BD53101100F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A7E45-EE6A-4F8C-BD2E-A74050A2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930A4-737D-493E-9CBE-FCF7B3987A2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3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8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7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3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5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1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9813-ED60-425C-B30C-E2DBF3E4B1A7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BBCC-5EC7-4A37-B8FC-5734261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dnUN78f9VxfqcM&amp;tbnid=1tTZ4jv-YWFUqM:&amp;ved=0CAUQjRw&amp;url=http://brookeandphilsbigadventure.blogspot.com/2011/04/who-is-buried-in-grants-tomb-you-should.html&amp;ei=06lcUvL0LJen4APuqoHoDQ&amp;bvm=bv.53899372,d.dmg&amp;psig=AFQjCNEQ80XRl3XOTGaao_GfS-myh5To7g&amp;ust=1381890890667672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IwiNVpqFnW6otM&amp;tbnid=Ti6lnuUhaaRmNM:&amp;ved=0CAUQjRw&amp;url=http://missbinnyc.blogspot.com/2009/11/grants-tomb-photo-2.html&amp;ei=EqpcUr6bIrin4AP_vYDwBA&amp;bvm=bv.53899372,d.dmg&amp;psig=AFQjCNEQ80XRl3XOTGaao_GfS-myh5To7g&amp;ust=138189089066767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lb6qZ2t9o3v23M&amp;tbnid=8ARhx0pwiWJT0M:&amp;ved=0CAUQjRw&amp;url=http://www.flickr.com/photos/vas1951/3945255774/&amp;ei=FqlcUrzeGu-w4APvn4GYAQ&amp;bvm=bv.53899372,d.dmg&amp;psig=AFQjCNFl5i_BVNJtzP4v2he3wTwcbobf1A&amp;ust=1381890670074138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//upload.wikimedia.org/wikipedia/commons/e/ec/Hiram_Rhodes_Revels_-_Brady-Handy-(restored).png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 &amp; Reunion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1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North</a:t>
            </a:r>
          </a:p>
          <a:p>
            <a:r>
              <a:rPr lang="en-US" sz="2800" dirty="0" smtClean="0"/>
              <a:t>Powers of the </a:t>
            </a:r>
            <a:r>
              <a:rPr lang="en-US" sz="2800" u="sng" dirty="0" smtClean="0"/>
              <a:t>federal</a:t>
            </a:r>
            <a:r>
              <a:rPr lang="en-US" sz="2800" dirty="0" smtClean="0"/>
              <a:t> </a:t>
            </a:r>
            <a:r>
              <a:rPr lang="en-US" sz="2800" dirty="0" err="1" smtClean="0"/>
              <a:t>gov’t</a:t>
            </a:r>
            <a:r>
              <a:rPr lang="en-US" sz="2800" dirty="0" smtClean="0"/>
              <a:t> </a:t>
            </a:r>
            <a:r>
              <a:rPr lang="en-US" sz="2800" u="sng" dirty="0" smtClean="0"/>
              <a:t>increased</a:t>
            </a:r>
            <a:r>
              <a:rPr lang="en-US" sz="2800" dirty="0" smtClean="0"/>
              <a:t> over the power of the </a:t>
            </a:r>
            <a:r>
              <a:rPr lang="en-US" sz="2800" u="sng" dirty="0" smtClean="0"/>
              <a:t>states</a:t>
            </a:r>
          </a:p>
          <a:p>
            <a:r>
              <a:rPr lang="en-US" sz="2800" dirty="0" smtClean="0"/>
              <a:t>Emerged with </a:t>
            </a:r>
            <a:r>
              <a:rPr lang="en-US" sz="2800" u="sng" dirty="0" smtClean="0"/>
              <a:t>strong</a:t>
            </a:r>
            <a:r>
              <a:rPr lang="en-US" sz="2800" dirty="0" smtClean="0"/>
              <a:t> and growing </a:t>
            </a:r>
            <a:r>
              <a:rPr lang="en-US" sz="2800" u="sng" dirty="0" smtClean="0"/>
              <a:t>economy</a:t>
            </a:r>
          </a:p>
          <a:p>
            <a:r>
              <a:rPr lang="en-US" sz="2800" dirty="0" smtClean="0"/>
              <a:t>Completed the </a:t>
            </a:r>
            <a:r>
              <a:rPr lang="en-US" sz="2800" u="sng" dirty="0" smtClean="0"/>
              <a:t>Transcontinental Railroad</a:t>
            </a:r>
            <a:r>
              <a:rPr lang="en-US" sz="2800" dirty="0" smtClean="0"/>
              <a:t> which intensified </a:t>
            </a:r>
            <a:r>
              <a:rPr lang="en-US" sz="2800" u="sng" dirty="0" smtClean="0"/>
              <a:t>westward</a:t>
            </a:r>
            <a:r>
              <a:rPr lang="en-US" sz="2800" dirty="0" smtClean="0"/>
              <a:t> movement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71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1730" name="Picture 2" descr="http://railroad.lindahall.org/siteart/essays/crockers_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522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3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http://www.tcrr.com/Golden-Spike-w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345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9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http://www.accelerationwatch.com/images/golden%20sp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4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ttp://www.tcrr.com/Transcontinental-Railroad-map-w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76584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8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African-Americans after slavery was abolished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Families </a:t>
            </a:r>
            <a:r>
              <a:rPr lang="en-US" sz="2800" u="sng" dirty="0" smtClean="0"/>
              <a:t>reunited</a:t>
            </a:r>
            <a:endParaRPr lang="en-US" sz="2800" dirty="0" smtClean="0"/>
          </a:p>
          <a:p>
            <a:r>
              <a:rPr lang="en-US" sz="2800" dirty="0" smtClean="0"/>
              <a:t>Sought </a:t>
            </a:r>
            <a:r>
              <a:rPr lang="en-US" sz="2800" u="sng" dirty="0" smtClean="0"/>
              <a:t>separation</a:t>
            </a:r>
            <a:r>
              <a:rPr lang="en-US" sz="2800" dirty="0" smtClean="0"/>
              <a:t> &amp; privacy</a:t>
            </a:r>
          </a:p>
          <a:p>
            <a:r>
              <a:rPr lang="en-US" sz="2800" dirty="0" smtClean="0"/>
              <a:t>Headed to Great </a:t>
            </a:r>
            <a:r>
              <a:rPr lang="en-US" sz="2800" u="sng" dirty="0" smtClean="0"/>
              <a:t>Plains</a:t>
            </a:r>
            <a:r>
              <a:rPr lang="en-US" sz="2800" dirty="0" smtClean="0"/>
              <a:t> &amp; </a:t>
            </a:r>
            <a:r>
              <a:rPr lang="en-US" sz="2800" u="sng" dirty="0" smtClean="0"/>
              <a:t>northern cities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9968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www.loc.gov/exhibits/african/images/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19217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3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Role of the </a:t>
            </a:r>
            <a:r>
              <a:rPr lang="en-US" sz="4000" u="sng" dirty="0" smtClean="0"/>
              <a:t>Freedman’s Bureau</a:t>
            </a:r>
            <a:r>
              <a:rPr lang="en-US" sz="4000" dirty="0" smtClean="0"/>
              <a:t> in the South (</a:t>
            </a:r>
            <a:r>
              <a:rPr lang="en-US" sz="4000" u="sng" dirty="0" smtClean="0"/>
              <a:t>1867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Helped </a:t>
            </a:r>
            <a:r>
              <a:rPr lang="en-US" sz="2800" u="sng" dirty="0" smtClean="0"/>
              <a:t>freed slaves</a:t>
            </a:r>
            <a:r>
              <a:rPr lang="en-US" sz="2800" dirty="0" smtClean="0"/>
              <a:t> adjust to </a:t>
            </a:r>
            <a:r>
              <a:rPr lang="en-US" sz="2800" u="sng" dirty="0" smtClean="0"/>
              <a:t>life</a:t>
            </a:r>
            <a:r>
              <a:rPr lang="en-US" sz="2800" dirty="0" smtClean="0"/>
              <a:t> after the Civil War</a:t>
            </a:r>
          </a:p>
          <a:p>
            <a:r>
              <a:rPr lang="en-US" sz="2800" dirty="0" smtClean="0"/>
              <a:t>Services and accomplishments:</a:t>
            </a:r>
          </a:p>
          <a:p>
            <a:pPr lvl="1"/>
            <a:r>
              <a:rPr lang="en-US" sz="2600" dirty="0" smtClean="0"/>
              <a:t>Gave </a:t>
            </a:r>
            <a:r>
              <a:rPr lang="en-US" sz="2600" u="sng" dirty="0" smtClean="0"/>
              <a:t>food</a:t>
            </a:r>
            <a:r>
              <a:rPr lang="en-US" sz="2600" dirty="0" smtClean="0"/>
              <a:t> and </a:t>
            </a:r>
            <a:r>
              <a:rPr lang="en-US" sz="2600" u="sng" dirty="0" smtClean="0"/>
              <a:t>clothing</a:t>
            </a:r>
          </a:p>
          <a:p>
            <a:pPr lvl="1"/>
            <a:r>
              <a:rPr lang="en-US" sz="2600" dirty="0" smtClean="0"/>
              <a:t>Set up </a:t>
            </a:r>
            <a:r>
              <a:rPr lang="en-US" sz="2600" u="sng" dirty="0" smtClean="0"/>
              <a:t>hospitals</a:t>
            </a:r>
          </a:p>
          <a:p>
            <a:pPr lvl="1"/>
            <a:r>
              <a:rPr lang="en-US" sz="2600" dirty="0" smtClean="0"/>
              <a:t>Provided </a:t>
            </a:r>
            <a:r>
              <a:rPr lang="en-US" sz="2600" u="sng" dirty="0" smtClean="0"/>
              <a:t>schools</a:t>
            </a:r>
          </a:p>
          <a:p>
            <a:pPr lvl="1"/>
            <a:r>
              <a:rPr lang="en-US" sz="2600" dirty="0" smtClean="0"/>
              <a:t>Created </a:t>
            </a:r>
            <a:r>
              <a:rPr lang="en-US" sz="2600" u="sng" dirty="0" smtClean="0"/>
              <a:t>colleges </a:t>
            </a:r>
            <a:r>
              <a:rPr lang="en-US" sz="2600" dirty="0" smtClean="0"/>
              <a:t>to train black teachers </a:t>
            </a:r>
          </a:p>
          <a:p>
            <a:pPr lvl="1"/>
            <a:r>
              <a:rPr lang="en-US" sz="2600" dirty="0" smtClean="0"/>
              <a:t>Negotiated fair </a:t>
            </a:r>
            <a:r>
              <a:rPr lang="en-US" sz="2600" u="sng" dirty="0" smtClean="0"/>
              <a:t>labor contracts</a:t>
            </a:r>
          </a:p>
        </p:txBody>
      </p:sp>
    </p:spTree>
    <p:extLst>
      <p:ext uri="{BB962C8B-B14F-4D97-AF65-F5344CB8AC3E}">
        <p14:creationId xmlns:p14="http://schemas.microsoft.com/office/powerpoint/2010/main" val="32721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26" name="Picture 2" descr="http://www.learnnc.org/lp/media/uploads/2009/07/freedwomen_se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91" y="0"/>
            <a:ext cx="890410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5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http://american-education.org/uploads/posts/2011-10/1318867463_reconstruction-saw-schoo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39" y="0"/>
            <a:ext cx="885766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66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The War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POST-WAR CONTRIBUTIONS: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sz="2800" b="1" dirty="0" smtClean="0"/>
              <a:t>Ulysses S. Grant</a:t>
            </a:r>
            <a:r>
              <a:rPr lang="en-US" sz="2800" dirty="0" smtClean="0"/>
              <a:t> – </a:t>
            </a:r>
            <a:r>
              <a:rPr lang="en-US" sz="2800" u="sng" dirty="0" smtClean="0"/>
              <a:t>18</a:t>
            </a:r>
            <a:r>
              <a:rPr lang="en-US" sz="2800" u="sng" baseline="30000" dirty="0" smtClean="0"/>
              <a:t>th</a:t>
            </a:r>
            <a:r>
              <a:rPr lang="en-US" sz="2800" dirty="0" smtClean="0"/>
              <a:t> President</a:t>
            </a:r>
          </a:p>
          <a:p>
            <a:pPr lvl="1"/>
            <a:r>
              <a:rPr lang="en-US" sz="2600" dirty="0" smtClean="0"/>
              <a:t>Supported rights for </a:t>
            </a:r>
            <a:r>
              <a:rPr lang="en-US" sz="2600" u="sng" dirty="0" smtClean="0"/>
              <a:t>freedmen</a:t>
            </a:r>
            <a:r>
              <a:rPr lang="en-US" sz="2600" dirty="0" smtClean="0"/>
              <a:t> and opposed </a:t>
            </a:r>
            <a:r>
              <a:rPr lang="en-US" sz="2600" u="sng" dirty="0" smtClean="0"/>
              <a:t>harsh treatment</a:t>
            </a:r>
            <a:r>
              <a:rPr lang="en-US" sz="2600" dirty="0" smtClean="0"/>
              <a:t> of ex-Confederates</a:t>
            </a:r>
          </a:p>
          <a:p>
            <a:r>
              <a:rPr lang="en-US" sz="2800" b="1" dirty="0" smtClean="0"/>
              <a:t>Robert E. Lee</a:t>
            </a:r>
            <a:r>
              <a:rPr lang="en-US" sz="2800" dirty="0" smtClean="0"/>
              <a:t> – Urged the South to reconcile – </a:t>
            </a:r>
            <a:r>
              <a:rPr lang="en-US" sz="2800" u="sng" dirty="0" smtClean="0"/>
              <a:t>President</a:t>
            </a:r>
            <a:r>
              <a:rPr lang="en-US" sz="2800" dirty="0" smtClean="0"/>
              <a:t> of </a:t>
            </a:r>
            <a:r>
              <a:rPr lang="en-US" sz="2800" u="sng" dirty="0" smtClean="0"/>
              <a:t>Washington</a:t>
            </a:r>
            <a:r>
              <a:rPr lang="en-US" sz="2800" dirty="0" smtClean="0"/>
              <a:t> College </a:t>
            </a:r>
          </a:p>
          <a:p>
            <a:pPr lvl="1"/>
            <a:r>
              <a:rPr lang="en-US" sz="2600" dirty="0" smtClean="0"/>
              <a:t>Believed </a:t>
            </a:r>
            <a:r>
              <a:rPr lang="en-US" sz="2600" u="sng" dirty="0" smtClean="0"/>
              <a:t>education</a:t>
            </a:r>
            <a:r>
              <a:rPr lang="en-US" sz="2600" dirty="0" smtClean="0"/>
              <a:t> is the key to a </a:t>
            </a:r>
            <a:r>
              <a:rPr lang="en-US" sz="2600" u="sng" dirty="0" smtClean="0"/>
              <a:t>better future</a:t>
            </a:r>
          </a:p>
          <a:p>
            <a:r>
              <a:rPr lang="en-US" sz="2800" b="1" dirty="0" smtClean="0"/>
              <a:t>Frederick Douglas</a:t>
            </a:r>
            <a:r>
              <a:rPr lang="en-US" sz="2800" dirty="0" smtClean="0"/>
              <a:t> – Advocated </a:t>
            </a:r>
            <a:r>
              <a:rPr lang="en-US" sz="2800" u="sng" dirty="0" smtClean="0"/>
              <a:t>equality</a:t>
            </a:r>
            <a:r>
              <a:rPr lang="en-US" sz="2800" dirty="0" smtClean="0"/>
              <a:t> for blacks and encouraged the Federal government to </a:t>
            </a:r>
            <a:r>
              <a:rPr lang="en-US" sz="2800" u="sng" dirty="0" smtClean="0"/>
              <a:t>protect</a:t>
            </a:r>
            <a:r>
              <a:rPr lang="en-US" sz="2800" dirty="0" smtClean="0"/>
              <a:t> their </a:t>
            </a:r>
            <a:r>
              <a:rPr lang="en-US" sz="2800" u="sng" dirty="0" smtClean="0"/>
              <a:t>rights</a:t>
            </a:r>
          </a:p>
          <a:p>
            <a:pPr lvl="1"/>
            <a:r>
              <a:rPr lang="en-US" sz="2600" dirty="0" smtClean="0"/>
              <a:t>ambassador to </a:t>
            </a:r>
            <a:r>
              <a:rPr lang="en-US" sz="2600" u="sng" dirty="0" smtClean="0"/>
              <a:t>Haiti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38726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7874" name="Picture 2" descr="http://upload.wikimedia.org/wikipedia/commons/thumb/d/d7/Ulysses_Grant_1870-1880.jpg/220px-Ulysses_Grant_1870-1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493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8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http://1.bp.blogspot.com/-iVUI6rsw40M/Ta3Ivfn9SrI/AAAAAAAAAh4/n_FKK1raIJk/s1600/Who+is+burried+in+Grant%2527s+To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2337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85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http://3.bp.blogspot.com/_JIuuekrYaLM/SwS9oJlkPxI/AAAAAAAADHk/dEZbrSynuio/s1600/October+2009+(3)+0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19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5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http://library.wlu.edu/specialcollections/le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181600" cy="6847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1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http://web3.encyclopediavirginia.org/resourcespace/filestore/7/2/2_a26451865c4dd16/722scr_79076192f2ba4c6.jpg?v=2012-05-31+09%3A36%3A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09409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6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flickr.com/3513/3945255774_5b2fbddfb6_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3998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http://www.biography.com/imported/images/Biography/Images/Profiles/D/Frederick-Douglass-9278324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79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0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http://lcweb.loc.gov/exhibits/odyssey/archive/05/050700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3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9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Reconstruction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Reconstruction</a:t>
            </a:r>
            <a:r>
              <a:rPr lang="en-US" sz="2800" dirty="0" smtClean="0"/>
              <a:t> = period after the Civil War  (</a:t>
            </a:r>
            <a:r>
              <a:rPr lang="en-US" sz="2800" u="sng" dirty="0" smtClean="0"/>
              <a:t>1865-1877)</a:t>
            </a:r>
            <a:endParaRPr lang="en-US" sz="2800" dirty="0" smtClean="0"/>
          </a:p>
          <a:p>
            <a:r>
              <a:rPr lang="en-US" sz="2800" dirty="0" smtClean="0"/>
              <a:t> Americans struggled to </a:t>
            </a:r>
            <a:r>
              <a:rPr lang="en-US" sz="2800" u="sng" dirty="0" smtClean="0"/>
              <a:t>restore</a:t>
            </a:r>
            <a:r>
              <a:rPr lang="en-US" sz="2800" dirty="0" smtClean="0"/>
              <a:t> the </a:t>
            </a:r>
            <a:r>
              <a:rPr lang="en-US" sz="2800" u="sng" dirty="0" smtClean="0"/>
              <a:t>Union</a:t>
            </a:r>
            <a:r>
              <a:rPr lang="en-US" sz="2800" dirty="0" smtClean="0"/>
              <a:t> and recognize newly </a:t>
            </a:r>
            <a:r>
              <a:rPr lang="en-US" sz="2800" u="sng" dirty="0" smtClean="0"/>
              <a:t>freed slaves</a:t>
            </a:r>
            <a:r>
              <a:rPr lang="en-US" sz="2800" dirty="0" smtClean="0"/>
              <a:t> and their place in society</a:t>
            </a:r>
          </a:p>
        </p:txBody>
      </p:sp>
    </p:spTree>
    <p:extLst>
      <p:ext uri="{BB962C8B-B14F-4D97-AF65-F5344CB8AC3E}">
        <p14:creationId xmlns:p14="http://schemas.microsoft.com/office/powerpoint/2010/main" val="28743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Lincoln’s Reconstruction Plan </a:t>
            </a:r>
            <a:br>
              <a:rPr lang="en-US" sz="4000" dirty="0" smtClean="0"/>
            </a:br>
            <a:r>
              <a:rPr lang="en-US" sz="4000" dirty="0" smtClean="0"/>
              <a:t>– Used by Andrew</a:t>
            </a:r>
            <a:r>
              <a:rPr lang="en-US" sz="4000" u="sng" dirty="0" smtClean="0"/>
              <a:t> Johnson</a:t>
            </a:r>
            <a:endParaRPr lang="en-US" sz="40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Lincoln’s goal: Restore </a:t>
            </a:r>
            <a:r>
              <a:rPr lang="en-US" sz="3000" u="sng" dirty="0" smtClean="0"/>
              <a:t>state governments</a:t>
            </a:r>
            <a:endParaRPr lang="en-US" sz="3000" dirty="0" smtClean="0"/>
          </a:p>
          <a:p>
            <a:r>
              <a:rPr lang="en-US" sz="3000" dirty="0" smtClean="0"/>
              <a:t>Secession was </a:t>
            </a:r>
            <a:r>
              <a:rPr lang="en-US" sz="3000" u="sng" dirty="0" smtClean="0"/>
              <a:t>illegal</a:t>
            </a:r>
            <a:r>
              <a:rPr lang="en-US" sz="3000" dirty="0" smtClean="0"/>
              <a:t> = Confederates </a:t>
            </a:r>
            <a:r>
              <a:rPr lang="en-US" sz="3000" u="sng" dirty="0" smtClean="0"/>
              <a:t>never left</a:t>
            </a:r>
            <a:r>
              <a:rPr lang="en-US" sz="3000" dirty="0" smtClean="0"/>
              <a:t> the Union</a:t>
            </a:r>
          </a:p>
          <a:p>
            <a:r>
              <a:rPr lang="en-US" sz="3000" u="sng" dirty="0" smtClean="0"/>
              <a:t>10%</a:t>
            </a:r>
            <a:r>
              <a:rPr lang="en-US" sz="3000" dirty="0" smtClean="0"/>
              <a:t> of the voters in each state had to swear </a:t>
            </a:r>
            <a:r>
              <a:rPr lang="en-US" sz="3000" u="sng" dirty="0" smtClean="0"/>
              <a:t>loyalty oath</a:t>
            </a:r>
            <a:r>
              <a:rPr lang="en-US" sz="3000" dirty="0" smtClean="0"/>
              <a:t> to the Union</a:t>
            </a:r>
          </a:p>
          <a:p>
            <a:r>
              <a:rPr lang="en-US" sz="3000" dirty="0" smtClean="0"/>
              <a:t>States had to </a:t>
            </a:r>
            <a:r>
              <a:rPr lang="en-US" sz="3000" u="sng" dirty="0" smtClean="0"/>
              <a:t>abolish slavery</a:t>
            </a:r>
            <a:endParaRPr lang="en-US" sz="3000" dirty="0" smtClean="0"/>
          </a:p>
          <a:p>
            <a:r>
              <a:rPr lang="en-US" sz="3000" dirty="0" smtClean="0"/>
              <a:t>President Andrew Johnson </a:t>
            </a:r>
            <a:r>
              <a:rPr lang="en-US" sz="3000" u="sng" dirty="0" smtClean="0"/>
              <a:t>followed</a:t>
            </a:r>
            <a:r>
              <a:rPr lang="en-US" sz="3000" dirty="0" smtClean="0"/>
              <a:t> the plan</a:t>
            </a:r>
          </a:p>
          <a:p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658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The </a:t>
            </a:r>
            <a:r>
              <a:rPr lang="en-US" sz="4200" u="sng" dirty="0" smtClean="0"/>
              <a:t>Radical</a:t>
            </a:r>
            <a:r>
              <a:rPr lang="en-US" sz="4200" dirty="0" smtClean="0"/>
              <a:t> Republicans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 believed in </a:t>
            </a:r>
            <a:r>
              <a:rPr lang="en-US" sz="3000" u="sng" dirty="0" smtClean="0"/>
              <a:t>voting &amp; civil rights</a:t>
            </a:r>
            <a:r>
              <a:rPr lang="en-US" sz="3000" dirty="0" smtClean="0"/>
              <a:t> for African Americans</a:t>
            </a:r>
          </a:p>
          <a:p>
            <a:r>
              <a:rPr lang="en-US" sz="3000" u="sng" dirty="0" smtClean="0"/>
              <a:t>Opposed</a:t>
            </a:r>
            <a:r>
              <a:rPr lang="en-US" sz="3000" dirty="0" smtClean="0"/>
              <a:t> lenient plan – wanted </a:t>
            </a:r>
            <a:r>
              <a:rPr lang="en-US" sz="3000" u="sng" dirty="0" smtClean="0"/>
              <a:t>harsh punishment</a:t>
            </a:r>
            <a:r>
              <a:rPr lang="en-US" sz="3000" dirty="0" smtClean="0"/>
              <a:t> for the South</a:t>
            </a:r>
          </a:p>
          <a:p>
            <a:endParaRPr lang="en-US" sz="3000" u="sng" dirty="0" smtClean="0"/>
          </a:p>
        </p:txBody>
      </p:sp>
    </p:spTree>
    <p:extLst>
      <p:ext uri="{BB962C8B-B14F-4D97-AF65-F5344CB8AC3E}">
        <p14:creationId xmlns:p14="http://schemas.microsoft.com/office/powerpoint/2010/main" val="2332223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ecx.images-amazon.com/images/I/512It6H6Xt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467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Radical Republicans’ Plan (1867)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Divided the South into </a:t>
            </a:r>
            <a:r>
              <a:rPr lang="en-US" sz="3000" u="sng" dirty="0" smtClean="0"/>
              <a:t>5 districts</a:t>
            </a:r>
            <a:r>
              <a:rPr lang="en-US" sz="3000" dirty="0" smtClean="0"/>
              <a:t> &amp; put them under </a:t>
            </a:r>
            <a:r>
              <a:rPr lang="en-US" sz="3000" u="sng" dirty="0" smtClean="0"/>
              <a:t>military rule</a:t>
            </a:r>
            <a:endParaRPr lang="en-US" sz="3000" dirty="0" smtClean="0"/>
          </a:p>
          <a:p>
            <a:r>
              <a:rPr lang="en-US" sz="3000" dirty="0" smtClean="0"/>
              <a:t>A </a:t>
            </a:r>
            <a:r>
              <a:rPr lang="en-US" sz="3000" u="sng" dirty="0" smtClean="0"/>
              <a:t>majority</a:t>
            </a:r>
            <a:r>
              <a:rPr lang="en-US" sz="3000" dirty="0" smtClean="0"/>
              <a:t> of ex-Confederates in each state had to </a:t>
            </a:r>
            <a:r>
              <a:rPr lang="en-US" sz="3000" u="sng" dirty="0" smtClean="0"/>
              <a:t>take</a:t>
            </a:r>
            <a:r>
              <a:rPr lang="en-US" sz="3000" dirty="0" smtClean="0"/>
              <a:t> </a:t>
            </a:r>
            <a:r>
              <a:rPr lang="en-US" sz="3000" u="sng" dirty="0" smtClean="0"/>
              <a:t>oath</a:t>
            </a:r>
            <a:endParaRPr lang="en-US" sz="3000" dirty="0" smtClean="0"/>
          </a:p>
          <a:p>
            <a:r>
              <a:rPr lang="en-US" sz="3000" dirty="0" smtClean="0"/>
              <a:t>Each state had to give </a:t>
            </a:r>
            <a:r>
              <a:rPr lang="en-US" sz="3000" u="sng" dirty="0" smtClean="0"/>
              <a:t>blacks</a:t>
            </a:r>
            <a:r>
              <a:rPr lang="en-US" sz="3000" dirty="0" smtClean="0"/>
              <a:t> the right to </a:t>
            </a:r>
            <a:r>
              <a:rPr lang="en-US" sz="3000" u="sng" dirty="0" smtClean="0"/>
              <a:t>vote</a:t>
            </a:r>
            <a:endParaRPr lang="en-US" sz="3000" dirty="0" smtClean="0"/>
          </a:p>
          <a:p>
            <a:r>
              <a:rPr lang="en-US" sz="3000" u="sng" dirty="0" smtClean="0"/>
              <a:t>Scalawags</a:t>
            </a:r>
            <a:r>
              <a:rPr lang="en-US" sz="3000" dirty="0" smtClean="0"/>
              <a:t>, carpetbaggers (N), and freedmen gained </a:t>
            </a:r>
            <a:r>
              <a:rPr lang="en-US" sz="3000" u="sng" dirty="0" smtClean="0"/>
              <a:t>political control</a:t>
            </a:r>
            <a:r>
              <a:rPr lang="en-US" sz="3000" dirty="0" smtClean="0"/>
              <a:t> in the South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00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faculty.umf.maine.edu/walter.sargent/public.www/web%20104/map-reconstr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70668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6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http://www.nps.gov/nri/resources/customcf/story/Reconstruction_i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18147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http://freepages.genealogy.rootsweb.ancestry.com/~hemlockhill/DMTo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85800"/>
            <a:ext cx="9121137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9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4" descr="http://3.bp.blogspot.com/-KkxRNY9JmC4/ToDTtjWuM7I/AAAAAAAAANY/0ioQteKmdFw/s1600/govtcart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5989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http://www.sangam.org/2010/02/images/carp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9723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7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graphics8.nytimes.com/images/2008/01/30/arts/american-reconstruction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21" y="533400"/>
            <a:ext cx="9169121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96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Compare the Impact of 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South</a:t>
            </a:r>
          </a:p>
          <a:p>
            <a:r>
              <a:rPr lang="en-US" sz="2800" u="sng" dirty="0" smtClean="0"/>
              <a:t>Economy</a:t>
            </a:r>
            <a:r>
              <a:rPr lang="en-US" sz="2800" dirty="0" smtClean="0"/>
              <a:t> devastated</a:t>
            </a:r>
          </a:p>
          <a:p>
            <a:r>
              <a:rPr lang="en-US" sz="2800" u="sng" dirty="0" smtClean="0"/>
              <a:t>Farms</a:t>
            </a:r>
            <a:r>
              <a:rPr lang="en-US" sz="2800" dirty="0" smtClean="0"/>
              <a:t>, RR, &amp; </a:t>
            </a:r>
            <a:r>
              <a:rPr lang="en-US" sz="2800" u="sng" dirty="0" smtClean="0"/>
              <a:t>factories</a:t>
            </a:r>
            <a:r>
              <a:rPr lang="en-US" sz="2800" dirty="0" smtClean="0"/>
              <a:t> destroyed </a:t>
            </a:r>
          </a:p>
          <a:p>
            <a:r>
              <a:rPr lang="en-US" sz="2800" dirty="0" smtClean="0"/>
              <a:t>Many </a:t>
            </a:r>
            <a:r>
              <a:rPr lang="en-US" sz="2800" u="sng" dirty="0" smtClean="0"/>
              <a:t>cities</a:t>
            </a:r>
            <a:r>
              <a:rPr lang="en-US" sz="2800" dirty="0" smtClean="0"/>
              <a:t> lay in </a:t>
            </a:r>
            <a:r>
              <a:rPr lang="en-US" sz="2800" u="sng" dirty="0" smtClean="0"/>
              <a:t>ruins</a:t>
            </a:r>
          </a:p>
          <a:p>
            <a:r>
              <a:rPr lang="en-US" sz="2800" dirty="0" smtClean="0"/>
              <a:t>Remained </a:t>
            </a:r>
            <a:r>
              <a:rPr lang="en-US" sz="2800" u="sng" dirty="0" smtClean="0"/>
              <a:t>backward</a:t>
            </a:r>
            <a:r>
              <a:rPr lang="en-US" sz="2800" dirty="0" smtClean="0"/>
              <a:t> and </a:t>
            </a:r>
            <a:r>
              <a:rPr lang="en-US" sz="2800" u="sng" dirty="0" smtClean="0"/>
              <a:t>agricultural</a:t>
            </a:r>
            <a:r>
              <a:rPr lang="en-US" sz="2800" dirty="0" smtClean="0"/>
              <a:t> for decades</a:t>
            </a:r>
          </a:p>
          <a:p>
            <a:r>
              <a:rPr lang="en-US" sz="2800" dirty="0" smtClean="0"/>
              <a:t>Southerners </a:t>
            </a:r>
            <a:r>
              <a:rPr lang="en-US" sz="2800" u="sng" dirty="0" smtClean="0"/>
              <a:t>resented</a:t>
            </a:r>
            <a:r>
              <a:rPr lang="en-US" sz="2800" dirty="0" smtClean="0"/>
              <a:t> their treatment by the </a:t>
            </a:r>
            <a:r>
              <a:rPr lang="en-US" sz="2800" u="sng" dirty="0" smtClean="0"/>
              <a:t>North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714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Radical Republicans Impeach President Andrew Johnson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534400" cy="43891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1. Why didn’t the President and Radical Republicans get along? </a:t>
            </a:r>
          </a:p>
          <a:p>
            <a:pPr>
              <a:buNone/>
            </a:pPr>
            <a:r>
              <a:rPr lang="en-US" sz="2800" dirty="0" smtClean="0"/>
              <a:t>	- Had </a:t>
            </a:r>
            <a:r>
              <a:rPr lang="en-US" sz="2800" u="sng" dirty="0" smtClean="0"/>
              <a:t>different</a:t>
            </a:r>
            <a:r>
              <a:rPr lang="en-US" sz="2800" dirty="0" smtClean="0"/>
              <a:t> ideas on </a:t>
            </a:r>
            <a:r>
              <a:rPr lang="en-US" sz="2800" u="sng" dirty="0" smtClean="0"/>
              <a:t>civil rights</a:t>
            </a:r>
            <a:r>
              <a:rPr lang="en-US" sz="2800" dirty="0" smtClean="0"/>
              <a:t> for freed slaves</a:t>
            </a:r>
          </a:p>
          <a:p>
            <a:r>
              <a:rPr lang="en-US" sz="2800" b="1" dirty="0" smtClean="0"/>
              <a:t>2. Who did the President fire from his Cabinet?</a:t>
            </a:r>
          </a:p>
          <a:p>
            <a:pPr>
              <a:buNone/>
            </a:pPr>
            <a:r>
              <a:rPr lang="en-US" sz="2800" dirty="0" smtClean="0"/>
              <a:t>	- Edwin </a:t>
            </a:r>
            <a:r>
              <a:rPr lang="en-US" sz="2800" u="sng" dirty="0" smtClean="0"/>
              <a:t>Stanton</a:t>
            </a:r>
            <a:r>
              <a:rPr lang="en-US" sz="2800" dirty="0" smtClean="0"/>
              <a:t>, Sec. of </a:t>
            </a:r>
            <a:r>
              <a:rPr lang="en-US" sz="2800" u="sng" dirty="0" smtClean="0"/>
              <a:t>War</a:t>
            </a:r>
            <a:r>
              <a:rPr lang="en-US" sz="2800" dirty="0" smtClean="0"/>
              <a:t> (Radical Republicans)</a:t>
            </a:r>
          </a:p>
          <a:p>
            <a:r>
              <a:rPr lang="en-US" sz="2800" b="1" dirty="0" smtClean="0"/>
              <a:t>3. What law did he violate?</a:t>
            </a:r>
          </a:p>
          <a:p>
            <a:pPr>
              <a:buNone/>
            </a:pPr>
            <a:r>
              <a:rPr lang="en-US" sz="2800" dirty="0" smtClean="0"/>
              <a:t>	- Johnson </a:t>
            </a:r>
            <a:r>
              <a:rPr lang="en-US" sz="2800" u="sng" dirty="0" smtClean="0"/>
              <a:t>fired</a:t>
            </a:r>
            <a:r>
              <a:rPr lang="en-US" sz="2800" dirty="0" smtClean="0"/>
              <a:t> a cabinet member w/o the </a:t>
            </a:r>
            <a:r>
              <a:rPr lang="en-US" sz="2800" u="sng" dirty="0" smtClean="0"/>
              <a:t>Congress’</a:t>
            </a:r>
            <a:r>
              <a:rPr lang="en-US" sz="2800" dirty="0" smtClean="0"/>
              <a:t> consent</a:t>
            </a:r>
          </a:p>
          <a:p>
            <a:endParaRPr lang="en-US" sz="2600" u="sng" dirty="0" smtClean="0"/>
          </a:p>
        </p:txBody>
      </p:sp>
    </p:spTree>
    <p:extLst>
      <p:ext uri="{BB962C8B-B14F-4D97-AF65-F5344CB8AC3E}">
        <p14:creationId xmlns:p14="http://schemas.microsoft.com/office/powerpoint/2010/main" val="29830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http://upload.wikimedia.org/wikipedia/commons/thumb/9/9f/Edwin_McMasters_Stanton_Secretary_of_War.jpg/220px-Edwin_McMasters_Stanton_Secretary_of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20261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6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4. What was the outcome of his trial?</a:t>
            </a:r>
          </a:p>
          <a:p>
            <a:pPr>
              <a:buNone/>
            </a:pPr>
            <a:r>
              <a:rPr lang="en-US" dirty="0" smtClean="0"/>
              <a:t>	- He was </a:t>
            </a:r>
            <a:r>
              <a:rPr lang="en-US" u="sng" dirty="0" smtClean="0"/>
              <a:t>impeached</a:t>
            </a:r>
            <a:r>
              <a:rPr lang="en-US" dirty="0" smtClean="0"/>
              <a:t> by the House of Representatives</a:t>
            </a:r>
          </a:p>
          <a:p>
            <a:pPr>
              <a:buNone/>
            </a:pPr>
            <a:r>
              <a:rPr lang="en-US" dirty="0" smtClean="0"/>
              <a:t>	- Senate was </a:t>
            </a:r>
            <a:r>
              <a:rPr lang="en-US" u="sng" dirty="0" smtClean="0"/>
              <a:t>one</a:t>
            </a:r>
            <a:r>
              <a:rPr lang="en-US" dirty="0" smtClean="0"/>
              <a:t> vote </a:t>
            </a:r>
            <a:r>
              <a:rPr lang="en-US" u="sng" dirty="0" smtClean="0"/>
              <a:t>shy</a:t>
            </a:r>
            <a:r>
              <a:rPr lang="en-US" dirty="0" smtClean="0"/>
              <a:t> of removing Johnson from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http://t3.gstatic.com/images?q=tbn:ANd9GcQfHNpj7dbTqdvDaFRsd5M5wQ1HfmcFUiW4gicQhzU0_h7ULJVm5eToOl26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00394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http://edgeofthewest.files.wordpress.com/2007/12/john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0723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0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Civil Rights Amendments Passed During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13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Amend. (1865)</a:t>
            </a:r>
            <a:r>
              <a:rPr lang="en-US" sz="2800" dirty="0" smtClean="0"/>
              <a:t> – </a:t>
            </a:r>
            <a:r>
              <a:rPr lang="en-US" sz="2800" u="sng" dirty="0" smtClean="0"/>
              <a:t>Freed</a:t>
            </a:r>
            <a:r>
              <a:rPr lang="en-US" sz="2800" dirty="0" smtClean="0"/>
              <a:t> all slaves and </a:t>
            </a:r>
            <a:r>
              <a:rPr lang="en-US" sz="2800" u="sng" dirty="0" smtClean="0"/>
              <a:t>abolished</a:t>
            </a:r>
            <a:r>
              <a:rPr lang="en-US" sz="2800" dirty="0" smtClean="0"/>
              <a:t> slavery</a:t>
            </a:r>
          </a:p>
          <a:p>
            <a:r>
              <a:rPr lang="en-US" sz="2800" b="1" dirty="0" smtClean="0"/>
              <a:t>14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Amend. (1868)</a:t>
            </a:r>
            <a:r>
              <a:rPr lang="en-US" sz="2800" dirty="0" smtClean="0"/>
              <a:t> – Former slaves are </a:t>
            </a:r>
            <a:r>
              <a:rPr lang="en-US" sz="2800" u="sng" dirty="0" smtClean="0"/>
              <a:t>citizens</a:t>
            </a:r>
            <a:r>
              <a:rPr lang="en-US" sz="2800" dirty="0" smtClean="0"/>
              <a:t> &amp; obligated the states to protect their </a:t>
            </a:r>
            <a:r>
              <a:rPr lang="en-US" sz="2800" u="sng" dirty="0" smtClean="0"/>
              <a:t>rights</a:t>
            </a:r>
          </a:p>
          <a:p>
            <a:r>
              <a:rPr lang="en-US" sz="2800" b="1" dirty="0" smtClean="0"/>
              <a:t>15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Amend. (1870)</a:t>
            </a:r>
            <a:r>
              <a:rPr lang="en-US" sz="2800" dirty="0" smtClean="0"/>
              <a:t> </a:t>
            </a:r>
            <a:r>
              <a:rPr lang="en-US" sz="2800" smtClean="0"/>
              <a:t>– Guaranteed </a:t>
            </a:r>
            <a:r>
              <a:rPr lang="en-US" sz="2800" u="sng" smtClean="0"/>
              <a:t>voting</a:t>
            </a:r>
            <a:r>
              <a:rPr lang="en-US" sz="2800" smtClean="0"/>
              <a:t> </a:t>
            </a:r>
            <a:r>
              <a:rPr lang="en-US" sz="2800" dirty="0" smtClean="0"/>
              <a:t>rights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65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xxHrkqtyUbM/UHl0Sfn5rhI/AAAAAAAACqM/okrxrLchfDo/s1600/CRB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2" y="533400"/>
            <a:ext cx="909973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1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political party did former Confederates join?</a:t>
            </a:r>
          </a:p>
          <a:p>
            <a:pPr lvl="1"/>
            <a:r>
              <a:rPr lang="en-US" sz="2600" u="sng" dirty="0" smtClean="0"/>
              <a:t>Democratic Party</a:t>
            </a:r>
          </a:p>
          <a:p>
            <a:r>
              <a:rPr lang="en-US" sz="2800" dirty="0" smtClean="0"/>
              <a:t>What was the major goal of the </a:t>
            </a:r>
            <a:r>
              <a:rPr lang="en-US" sz="2800" b="1" dirty="0" smtClean="0"/>
              <a:t>KKK</a:t>
            </a:r>
            <a:r>
              <a:rPr lang="en-US" sz="2800" dirty="0" smtClean="0"/>
              <a:t> (Ku Klux Klan)?</a:t>
            </a:r>
          </a:p>
          <a:p>
            <a:pPr lvl="1"/>
            <a:r>
              <a:rPr lang="en-US" sz="2600" u="sng" dirty="0" smtClean="0"/>
              <a:t>terrorize blacks</a:t>
            </a:r>
            <a:r>
              <a:rPr lang="en-US" sz="2600" dirty="0" smtClean="0"/>
              <a:t> by kidnapping &amp; </a:t>
            </a:r>
            <a:r>
              <a:rPr lang="en-US" sz="2600" u="sng" dirty="0" smtClean="0"/>
              <a:t>hanging</a:t>
            </a:r>
          </a:p>
          <a:p>
            <a:pPr lvl="1"/>
            <a:r>
              <a:rPr lang="en-US" sz="2600" u="sng" dirty="0" smtClean="0"/>
              <a:t>prevent</a:t>
            </a:r>
            <a:r>
              <a:rPr lang="en-US" sz="2600" dirty="0" smtClean="0"/>
              <a:t> blacks from </a:t>
            </a:r>
            <a:r>
              <a:rPr lang="en-US" sz="2600" u="sng" dirty="0" smtClean="0"/>
              <a:t>voting</a:t>
            </a:r>
            <a:r>
              <a:rPr lang="en-US" sz="2600" dirty="0" smtClean="0"/>
              <a:t> for Radical </a:t>
            </a:r>
            <a:r>
              <a:rPr lang="en-US" sz="2600" u="sng" dirty="0" smtClean="0"/>
              <a:t>Republicans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23278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xist.com/images/stories/usa/blackstruggle/k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876800" cy="6838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sttrackteaching.com/burns/Unit_2_Reconstruction/Richmond_cannon_WS_1865_dblo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7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mrcapwebpage.com/VCSUSHISTORY/k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110"/>
            <a:ext cx="5562600" cy="6844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2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http://orangejuiceblog.com/wp-content/uploads/2010/03/kk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875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0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http://www.encyclopediaofarkansas.net/media/gallery/photo/kkk_old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9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http://www.nysm.nysed.gov/civilwar/legacy/reconstruction/crushed-02.jpg"/>
          <p:cNvPicPr>
            <a:picLocks noChangeAspect="1" noChangeArrowheads="1"/>
          </p:cNvPicPr>
          <p:nvPr/>
        </p:nvPicPr>
        <p:blipFill>
          <a:blip r:embed="rId2" cstate="print"/>
          <a:srcRect l="28401" r="26969"/>
          <a:stretch>
            <a:fillRect/>
          </a:stretch>
        </p:blipFill>
        <p:spPr bwMode="auto">
          <a:xfrm>
            <a:off x="2286000" y="0"/>
            <a:ext cx="4876800" cy="682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File:Hiram Rhodes Revels - Brady-Handy-(restored)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8750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9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Election of 1876: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Who were the candidates? Parties? </a:t>
            </a:r>
          </a:p>
          <a:p>
            <a:pPr lvl="1"/>
            <a:r>
              <a:rPr lang="en-US" u="sng" dirty="0" smtClean="0"/>
              <a:t>Rutherford</a:t>
            </a:r>
            <a:r>
              <a:rPr lang="en-US" dirty="0" smtClean="0"/>
              <a:t> B. </a:t>
            </a:r>
            <a:r>
              <a:rPr lang="en-US" u="sng" dirty="0" smtClean="0"/>
              <a:t>Hayes (Rep) </a:t>
            </a:r>
            <a:r>
              <a:rPr lang="en-US" dirty="0" smtClean="0"/>
              <a:t>vs. Samuel Tilden (Dem.)</a:t>
            </a:r>
          </a:p>
          <a:p>
            <a:r>
              <a:rPr lang="en-US" dirty="0" smtClean="0"/>
              <a:t>2. What was disputed in the election?</a:t>
            </a:r>
          </a:p>
          <a:p>
            <a:pPr lvl="1"/>
            <a:r>
              <a:rPr lang="en-US" u="sng" dirty="0" smtClean="0"/>
              <a:t>electoral</a:t>
            </a:r>
            <a:r>
              <a:rPr lang="en-US" dirty="0" smtClean="0"/>
              <a:t> votes</a:t>
            </a:r>
          </a:p>
          <a:p>
            <a:r>
              <a:rPr lang="en-US" dirty="0" smtClean="0"/>
              <a:t>3. Who decided the election?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commission </a:t>
            </a:r>
            <a:r>
              <a:rPr lang="en-US" dirty="0" smtClean="0"/>
              <a:t>set up</a:t>
            </a:r>
          </a:p>
          <a:p>
            <a:r>
              <a:rPr lang="en-US" dirty="0" smtClean="0"/>
              <a:t>4. What was the outcome? </a:t>
            </a:r>
          </a:p>
          <a:p>
            <a:pPr lvl="1"/>
            <a:r>
              <a:rPr lang="en-US" u="sng" dirty="0" smtClean="0"/>
              <a:t>Hayes </a:t>
            </a:r>
            <a:r>
              <a:rPr lang="en-US" dirty="0" smtClean="0"/>
              <a:t>got </a:t>
            </a:r>
            <a:r>
              <a:rPr lang="en-US" u="sng" dirty="0" smtClean="0"/>
              <a:t>all </a:t>
            </a:r>
            <a:r>
              <a:rPr lang="en-US" dirty="0" smtClean="0"/>
              <a:t>of the disputed </a:t>
            </a:r>
            <a:r>
              <a:rPr lang="en-US" u="sng" dirty="0" smtClean="0"/>
              <a:t>electoral votes </a:t>
            </a:r>
          </a:p>
          <a:p>
            <a:r>
              <a:rPr lang="en-US" dirty="0" smtClean="0"/>
              <a:t>5. Who was angered by the outcome?</a:t>
            </a:r>
          </a:p>
          <a:p>
            <a:pPr lvl="1"/>
            <a:r>
              <a:rPr lang="en-US" dirty="0" smtClean="0"/>
              <a:t>Southern </a:t>
            </a:r>
            <a:r>
              <a:rPr lang="en-US" u="sng" dirty="0" smtClean="0"/>
              <a:t>democrats </a:t>
            </a:r>
            <a:r>
              <a:rPr lang="en-US" dirty="0" smtClean="0"/>
              <a:t>agreed to a </a:t>
            </a:r>
            <a:r>
              <a:rPr lang="en-US" u="sng" dirty="0" smtClean="0"/>
              <a:t>compromise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784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http://img.timeinc.net/time/photoessays/2009/top10_disputed/election_hayes_til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1000"/>
            <a:ext cx="9105085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18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http://www.globalsecurity.org/military/ops/images/1876-tilden-hay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068926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http://elections.harpweek.com/09Ver2Controversy/Cartoons/CompromiseIndeed5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12182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1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u="sng" dirty="0" smtClean="0"/>
              <a:t>COMPROMISE of 1877</a:t>
            </a:r>
            <a:r>
              <a:rPr lang="en-US" sz="4000" dirty="0" smtClean="0"/>
              <a:t> ended Reconstruction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Hayes</a:t>
            </a:r>
            <a:r>
              <a:rPr lang="en-US" sz="3000" dirty="0" smtClean="0"/>
              <a:t> would be president if  </a:t>
            </a:r>
            <a:r>
              <a:rPr lang="en-US" sz="3000" u="sng" dirty="0" smtClean="0"/>
              <a:t>military occupation </a:t>
            </a:r>
            <a:r>
              <a:rPr lang="en-US" sz="3000" dirty="0" smtClean="0"/>
              <a:t>of the South </a:t>
            </a:r>
            <a:r>
              <a:rPr lang="en-US" sz="3000" u="sng" dirty="0" smtClean="0"/>
              <a:t>ended</a:t>
            </a:r>
          </a:p>
          <a:p>
            <a:r>
              <a:rPr lang="en-US" sz="3000" u="sng" dirty="0" smtClean="0"/>
              <a:t>Withdrawal</a:t>
            </a:r>
            <a:r>
              <a:rPr lang="en-US" sz="3000" dirty="0" smtClean="0"/>
              <a:t> federal soldiers = </a:t>
            </a:r>
            <a:r>
              <a:rPr lang="en-US" sz="3000" u="sng" dirty="0" smtClean="0"/>
              <a:t>Reconstruction </a:t>
            </a:r>
            <a:r>
              <a:rPr lang="en-US" sz="3000" dirty="0" smtClean="0"/>
              <a:t>ended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844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http://www.westmifflinmoritz.com/US%20History/Civil%20War/Civil%20War%20Pics/atlanta%20civil%20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867400" cy="695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0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purpose of the </a:t>
            </a:r>
            <a:r>
              <a:rPr lang="en-US" sz="4000" u="sng" dirty="0" smtClean="0"/>
              <a:t>Black Codes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sz="2800" u="sng" dirty="0" smtClean="0"/>
              <a:t>restrict freedoms</a:t>
            </a:r>
            <a:r>
              <a:rPr lang="en-US" sz="2800" dirty="0" smtClean="0"/>
              <a:t> of </a:t>
            </a:r>
            <a:r>
              <a:rPr lang="en-US" sz="2800" u="sng" dirty="0" smtClean="0"/>
              <a:t>blacks</a:t>
            </a:r>
            <a:r>
              <a:rPr lang="en-US" sz="2800" dirty="0" smtClean="0"/>
              <a:t> and make them </a:t>
            </a:r>
            <a:r>
              <a:rPr lang="en-US" sz="2800" u="sng" dirty="0" smtClean="0"/>
              <a:t>2</a:t>
            </a:r>
            <a:r>
              <a:rPr lang="en-US" sz="2800" u="sng" baseline="30000" dirty="0" smtClean="0"/>
              <a:t>nd</a:t>
            </a:r>
            <a:r>
              <a:rPr lang="en-US" sz="2800" u="sng" dirty="0" smtClean="0"/>
              <a:t> class</a:t>
            </a:r>
          </a:p>
          <a:p>
            <a:endParaRPr lang="en-US" sz="2800" dirty="0" smtClean="0"/>
          </a:p>
          <a:p>
            <a:r>
              <a:rPr lang="en-US" sz="2800" dirty="0" smtClean="0"/>
              <a:t>“</a:t>
            </a:r>
            <a:r>
              <a:rPr lang="en-US" sz="2800" b="1" u="sng" dirty="0" smtClean="0"/>
              <a:t>Jim Crow</a:t>
            </a:r>
            <a:r>
              <a:rPr lang="en-US" sz="2800" dirty="0" smtClean="0"/>
              <a:t>” laws legally </a:t>
            </a:r>
            <a:r>
              <a:rPr lang="en-US" sz="2800" u="sng" dirty="0" smtClean="0"/>
              <a:t>segregated</a:t>
            </a:r>
            <a:r>
              <a:rPr lang="en-US" sz="2800" dirty="0" smtClean="0"/>
              <a:t> blacks from whites in </a:t>
            </a:r>
            <a:r>
              <a:rPr lang="en-US" sz="2800" u="sng" dirty="0" smtClean="0"/>
              <a:t>daily life</a:t>
            </a:r>
            <a:r>
              <a:rPr lang="en-US" sz="2800" dirty="0" smtClean="0"/>
              <a:t>.   </a:t>
            </a:r>
          </a:p>
          <a:p>
            <a:pPr>
              <a:buNone/>
            </a:pPr>
            <a:r>
              <a:rPr lang="en-US" dirty="0" smtClean="0"/>
              <a:t>- Examples:</a:t>
            </a:r>
          </a:p>
          <a:p>
            <a:pPr lvl="1"/>
            <a:r>
              <a:rPr lang="en-US" sz="2600" u="sng" dirty="0" smtClean="0"/>
              <a:t>Schools</a:t>
            </a:r>
            <a:r>
              <a:rPr lang="en-US" sz="2600" dirty="0" smtClean="0"/>
              <a:t>, bathrooms, </a:t>
            </a:r>
            <a:r>
              <a:rPr lang="en-US" sz="2600" u="sng" dirty="0" smtClean="0"/>
              <a:t>hospitals</a:t>
            </a:r>
            <a:r>
              <a:rPr lang="en-US" sz="2600" dirty="0" smtClean="0"/>
              <a:t>, buses, </a:t>
            </a:r>
            <a:r>
              <a:rPr lang="en-US" sz="2600" u="sng" dirty="0" smtClean="0"/>
              <a:t>churches</a:t>
            </a:r>
            <a:r>
              <a:rPr lang="en-US" sz="2600" dirty="0" smtClean="0"/>
              <a:t>, cemeteries</a:t>
            </a:r>
          </a:p>
        </p:txBody>
      </p:sp>
    </p:spTree>
    <p:extLst>
      <p:ext uri="{BB962C8B-B14F-4D97-AF65-F5344CB8AC3E}">
        <p14:creationId xmlns:p14="http://schemas.microsoft.com/office/powerpoint/2010/main" val="30516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http://weaselzippers.us/wp-content/uploads/2011/12/JimCrowWaterFoun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53144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7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http://www.earthlyissues.com/images/JimC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79854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8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Early 20th century group 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2304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8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African American school, Halifax Coun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2304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0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http://digital.library.okstate.edu/encyclopedia/entries/S/images/SE00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8579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5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Interior, African American school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2304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0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http://blackpast.org/files/blackpast_images/Segregated-School-in-West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719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7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http://www.texasbeyondhistory.net/aldridge/images/blackschool-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34999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4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Harrison High School, Roan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2304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5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http://photosofwar.net/history-war-photos/2012/09/ruins-of-richmond-va-1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530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2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http://americanhistory.si.edu/brown/history/4-five/images/whiteschool-farmv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47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2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http://270c81.medialib.glogster.com/media/e9/e9ba8a5b8f8df68fb1047c3e164d743d64939ec7dfc27861abeca4722a55efd5/tumblr-llcf4u4jtj1qc0zre-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7316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46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case of </a:t>
            </a:r>
            <a:r>
              <a:rPr lang="en-US" sz="4000" u="sng" dirty="0" err="1" smtClean="0"/>
              <a:t>Plessy</a:t>
            </a:r>
            <a:r>
              <a:rPr lang="en-US" sz="4000" dirty="0" smtClean="0"/>
              <a:t> v. </a:t>
            </a:r>
            <a:r>
              <a:rPr lang="en-US" sz="4000" u="sng" dirty="0" smtClean="0"/>
              <a:t>Ferguson </a:t>
            </a:r>
            <a:r>
              <a:rPr lang="en-US" sz="4000" dirty="0" smtClean="0"/>
              <a:t>(1896):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1. Why was </a:t>
            </a:r>
            <a:r>
              <a:rPr lang="en-US" sz="2800" dirty="0" err="1" smtClean="0"/>
              <a:t>Plessy</a:t>
            </a:r>
            <a:r>
              <a:rPr lang="en-US" sz="2800" dirty="0" smtClean="0"/>
              <a:t> arrested? </a:t>
            </a:r>
          </a:p>
          <a:p>
            <a:pPr lvl="1"/>
            <a:r>
              <a:rPr lang="en-US" sz="2600" dirty="0" smtClean="0"/>
              <a:t>He was sitting in the </a:t>
            </a:r>
            <a:r>
              <a:rPr lang="en-US" sz="2600" u="sng" dirty="0" smtClean="0"/>
              <a:t>white first class</a:t>
            </a:r>
          </a:p>
          <a:p>
            <a:r>
              <a:rPr lang="en-US" sz="2800" dirty="0" smtClean="0"/>
              <a:t>2. By Louisiana law, what was his race?</a:t>
            </a:r>
          </a:p>
          <a:p>
            <a:pPr lvl="1"/>
            <a:r>
              <a:rPr lang="en-US" sz="2600" u="sng" dirty="0" smtClean="0"/>
              <a:t>Black (1/8)</a:t>
            </a:r>
          </a:p>
          <a:p>
            <a:r>
              <a:rPr lang="en-US" sz="2800" dirty="0" smtClean="0"/>
              <a:t>3. Which amendment did he use to defend himself?</a:t>
            </a:r>
          </a:p>
          <a:p>
            <a:pPr lvl="1"/>
            <a:r>
              <a:rPr lang="en-US" sz="2600" u="sng" dirty="0" smtClean="0"/>
              <a:t>14</a:t>
            </a:r>
            <a:r>
              <a:rPr lang="en-US" sz="2600" u="sng" baseline="30000" dirty="0" smtClean="0"/>
              <a:t>th</a:t>
            </a:r>
            <a:r>
              <a:rPr lang="en-US" sz="2600" u="sng" dirty="0" smtClean="0"/>
              <a:t> Amendment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3790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http://www.awesomestories.com/images/user/5e6f557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0"/>
            <a:ext cx="585409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65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How did the Supreme Court rule in the </a:t>
            </a:r>
            <a:r>
              <a:rPr lang="en-US" sz="4000" dirty="0" err="1" smtClean="0"/>
              <a:t>Plessy</a:t>
            </a:r>
            <a:r>
              <a:rPr lang="en-US" sz="4000" dirty="0" smtClean="0"/>
              <a:t> case?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Segregation</a:t>
            </a:r>
            <a:r>
              <a:rPr lang="en-US" sz="3200" dirty="0" smtClean="0"/>
              <a:t> was </a:t>
            </a:r>
            <a:r>
              <a:rPr lang="en-US" sz="3200" u="sng" dirty="0" smtClean="0"/>
              <a:t>legal</a:t>
            </a:r>
            <a:r>
              <a:rPr lang="en-US" sz="3200" dirty="0" smtClean="0"/>
              <a:t> as long as both races had access to </a:t>
            </a:r>
            <a:r>
              <a:rPr lang="en-US" sz="3200" u="sng" dirty="0" smtClean="0"/>
              <a:t>equal facilities </a:t>
            </a:r>
          </a:p>
          <a:p>
            <a:r>
              <a:rPr lang="en-US" sz="3200" dirty="0" smtClean="0"/>
              <a:t>– “</a:t>
            </a:r>
            <a:r>
              <a:rPr lang="en-US" sz="3200" u="sng" dirty="0" smtClean="0"/>
              <a:t>Separate, but Equal</a:t>
            </a:r>
            <a:r>
              <a:rPr lang="en-US" sz="3200" dirty="0" smtClean="0"/>
              <a:t>” does not violate the </a:t>
            </a:r>
            <a:r>
              <a:rPr lang="en-US" sz="3200" u="sng" dirty="0" smtClean="0"/>
              <a:t>14</a:t>
            </a:r>
            <a:r>
              <a:rPr lang="en-US" sz="3200" u="sng" baseline="30000" dirty="0" smtClean="0"/>
              <a:t>th</a:t>
            </a:r>
            <a:r>
              <a:rPr lang="en-US" sz="3200" dirty="0" smtClean="0"/>
              <a:t> Amendment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3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1666" name="Picture 2" descr="http://scalawag.wikispaces.com/file/view/ferguson_plessy.gif/76373963/ferguson_pless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87828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9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http://www.old-picture.com/civil-war/pictures/Battlefield-Cold-Har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0720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46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www.assumption.edu/users/mcclymer/His130/P-H/freedmen/PresidentialReconstr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57563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697</Words>
  <Application>Microsoft Office PowerPoint</Application>
  <PresentationFormat>On-screen Show (4:3)</PresentationFormat>
  <Paragraphs>100</Paragraphs>
  <Slides>75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War &amp; Reunion</vt:lpstr>
      <vt:lpstr>Life After The War</vt:lpstr>
      <vt:lpstr>PowerPoint Presentation</vt:lpstr>
      <vt:lpstr>Compare the Impact of the Civil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African-Americans after slavery was abolished</vt:lpstr>
      <vt:lpstr>PowerPoint Presentation</vt:lpstr>
      <vt:lpstr>Role of the Freedman’s Bureau in the South (1867)</vt:lpstr>
      <vt:lpstr>PowerPoint Presentation</vt:lpstr>
      <vt:lpstr>PowerPoint Presentation</vt:lpstr>
      <vt:lpstr>POST-WAR CONTRIBUTIONS: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Plans for Reconstruction</vt:lpstr>
      <vt:lpstr>Lincoln’s Reconstruction Plan  – Used by Andrew Johnson</vt:lpstr>
      <vt:lpstr>The Radical Republicans</vt:lpstr>
      <vt:lpstr>PowerPoint Presentation</vt:lpstr>
      <vt:lpstr>Radical Republicans’ Plan (1867)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Radical Republicans Impeach President Andrew Johnson</vt:lpstr>
      <vt:lpstr>PowerPoint Presentation</vt:lpstr>
      <vt:lpstr>PowerPoint Presentation</vt:lpstr>
      <vt:lpstr>PowerPoint Presentation</vt:lpstr>
      <vt:lpstr>PowerPoint Presentation</vt:lpstr>
      <vt:lpstr>Civil Rights Amendments Passed During Reconstruction</vt:lpstr>
      <vt:lpstr>PowerPoint Presentation</vt:lpstr>
      <vt:lpstr>The End of Reconstruction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Election of 1876: </vt:lpstr>
      <vt:lpstr>PowerPoint Presentation</vt:lpstr>
      <vt:lpstr>PowerPoint Presentation</vt:lpstr>
      <vt:lpstr>PowerPoint Presentation</vt:lpstr>
      <vt:lpstr>COMPROMISE of 1877 ended Reconstruction</vt:lpstr>
      <vt:lpstr>The purpose of the Black Codes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case of Plessy v. Ferguson (1896):</vt:lpstr>
      <vt:lpstr>PowerPoint Presentation</vt:lpstr>
      <vt:lpstr>How did the Supreme Court rule in the Plessy case?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&amp; Reunion</dc:title>
  <dc:creator>hooksal</dc:creator>
  <cp:lastModifiedBy>hooksal</cp:lastModifiedBy>
  <cp:revision>1</cp:revision>
  <dcterms:created xsi:type="dcterms:W3CDTF">2014-10-05T01:47:27Z</dcterms:created>
  <dcterms:modified xsi:type="dcterms:W3CDTF">2014-10-05T01:50:48Z</dcterms:modified>
</cp:coreProperties>
</file>