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7" r:id="rId16"/>
    <p:sldId id="273" r:id="rId17"/>
    <p:sldId id="274" r:id="rId18"/>
    <p:sldId id="278" r:id="rId19"/>
    <p:sldId id="268" r:id="rId20"/>
    <p:sldId id="270" r:id="rId21"/>
    <p:sldId id="271" r:id="rId22"/>
    <p:sldId id="272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724EAB-B191-4074-B306-6EAB8B859EB8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6B9B28-FEC1-469F-8129-D57C68242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president+george+h.w.+bush&amp;source=images&amp;cd=&amp;cad=rja&amp;docid=imF7bfmnUJRZPM&amp;tbnid=vXNXgRGbW6uhwM:&amp;ved=0CAUQjRw&amp;url=http://en.wikipedia.org/wiki/George_H._W._Bush&amp;ei=P32OUZfFB9Ww4AObk4GwBg&amp;bvm=bv.46340616,d.dmg&amp;psig=AFQjCNHHgcw-yOXf1tfnxhdWcp-XIMOJ_Q&amp;ust=136837906584871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president+george+h.w.+bush+desert+storm&amp;source=images&amp;cd=&amp;cad=rja&amp;docid=5rd2gYL9XVBOmM&amp;tbnid=ao3wzz3nn0A55M:&amp;ved=0CAUQjRw&amp;url=http://www.army.mil/article/93595&amp;ei=toSOUe-rD5Wn4AOAmYEw&amp;bvm=bv.46340616,d.dmg&amp;psig=AFQjCNFslQmLp9ckdU9NARM9tvVSNCzX6w&amp;ust=136838093938814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desert+storm&amp;source=images&amp;cd=&amp;cad=rja&amp;docid=z-zKGwnOViZbHM&amp;tbnid=B7J1deLT9BllDM:&amp;ved=0CAUQjRw&amp;url=http://commons.wikimedia.org/wiki/File:USAF_F-16A_F-15C_F-15E_Desert_Storm_pic.jpg&amp;ei=H4WOUa-_AYW64AP8nIDYAw&amp;bvm=bv.46340616,d.dmg&amp;psig=AFQjCNGLTfRJ2rzXsmYyHtOwrrALA6DeBw&amp;ust=136838108202090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desert+storm&amp;source=images&amp;cd=&amp;cad=rja&amp;docid=JIQpkXku256upM&amp;tbnid=w-0bwrdAeX8XEM:&amp;ved=0CAUQjRw&amp;url=http://www.urbana.k12.oh.us/uhs/UHSacademics/wpd2012/1stPeriod/Personal%20Page-Joe%20Beams/Pages/desert%20storm.html&amp;ei=cYWOUevPAsb84AO0y4GYBg&amp;bvm=bv.46340616,d.dmg&amp;psig=AFQjCNGLTfRJ2rzXsmYyHtOwrrALA6DeBw&amp;ust=136838108202090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president+clinton&amp;source=images&amp;cd=&amp;cad=rja&amp;docid=ovvjGM2Selv3KM&amp;tbnid=xnksd-VdjNOCgM:&amp;ved=0CAUQjRw&amp;url=http://en.wikipedia.org/wiki/Bill_Clinton&amp;ei=qn2OUfyqFZSy4APxx4CoDg&amp;bvm=bv.46340616,d.dmg&amp;psig=AFQjCNEFFm9Mxz0LS13Mecdhtyez0NouDw&amp;ust=136837917312249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president+clinton+israeli+palestinian+conflict&amp;source=images&amp;cd=&amp;cad=rja&amp;docid=2Y9sE63tydLQoM&amp;tbnid=iUDvqI08-ToT7M:&amp;ved=0CAUQjRw&amp;url=http://www.npr.org/blogs/thetwo-way/2013/03/19/174725714/has-the-israeli-palestinian-conflict-been-downgraded&amp;ei=IoSOUeuDG-jD4AONoICYBw&amp;bvm=bv.46340616,d.dmg&amp;psig=AFQjCNHw4HfC_YFt27WP6kfBapDlt_ee3g&amp;ust=136838082900052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president+clinton+bosnia&amp;source=images&amp;cd=&amp;cad=rja&amp;docid=Y1BE1bkN9dxqVM&amp;tbnid=7BM0lW9Kr4IZTM:&amp;ved=0CAUQjRw&amp;url=http://www.defense.gov/photos/newsphoto.aspx?newsphotoid=94&amp;ei=SYSOUZFf96vgA-WGgNgN&amp;bvm=bv.46340616,d.dmg&amp;psig=AFQjCNGJfCAeDVFvhDQYvx8fIw49909TEQ&amp;ust=136838086414114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president+clinton+south+africa&amp;source=images&amp;cd=&amp;cad=rja&amp;docid=w4lBk9LOu9bqAM&amp;tbnid=6tHlTdu-h8RS5M:&amp;ved=0CAUQjRw&amp;url=http://rickwilking.photoshelter.com/image/I0000Fo5PW8A.4Y8&amp;ei=-4WOUffrKbX54AOwwYGoDA&amp;bvm=bv.46340616,d.dmg&amp;psig=AFQjCNEjpXRGZz1JuIFRGkp6hA6Ugy9v7A&amp;ust=136838127402691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president+george+w.+bush&amp;source=images&amp;cd=&amp;cad=rja&amp;docid=uiXhLvn1tbIWTM&amp;tbnid=vBf5Zfi-ENqsFM:&amp;ved=0CAUQjRw&amp;url=http://www.archives.com/genealogy/president-george-w-bush.html&amp;ei=OH6OUd7ECrf84APnsIH4Bg&amp;bvm=bv.46340616,d.dmg&amp;psig=AFQjCNHkc40Lg7YH9FRAunHYcMKijYCEOg&amp;ust=13683793161146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9/11+attack&amp;source=images&amp;cd=&amp;cad=rja&amp;docid=lvuzWlmnbfEQ9M&amp;tbnid=-T-yTEd-CfQE-M:&amp;ved=0CAUQjRw&amp;url=http://topics.nytimes.com/topics/reference/timestopics/subjects/s/sept_11_2001/attacks/index.html&amp;ei=KYOOUbPqCoXC4AP6w4DoCw&amp;bvm=bv.46340616,d.dmg&amp;psig=AFQjCNHeaow8NyXjjYiRCIc-_3dmTTxMnA&amp;ust=136838057640255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9/11+attack&amp;source=images&amp;cd=&amp;cad=rja&amp;docid=MO8P0OXK8dYqIM&amp;tbnid=a9guJ9iLARCdZM:&amp;ved=0CAUQjRw&amp;url=http://www.spaulforrest.com/2011/09/9-11s-anniversary-only-celebrates.html&amp;ei=qoOOUd2PH7HF4AOJlIHwBA&amp;bvm=bv.46340616,d.dmg&amp;psig=AFQjCNHeaow8NyXjjYiRCIc-_3dmTTxMnA&amp;ust=136838057640255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9/11+flag&amp;source=images&amp;cd=&amp;cad=rja&amp;docid=6GfaxHHWeFc6IM&amp;tbnid=cxZR8EMxzmausM:&amp;ved=0CAUQjRw&amp;url=http://leute.com/wordpress/2011/05/02/hr-pop-culture-and-bin-laden/9-11-flag/&amp;ei=2IOOUZLiKfa24AP11oHQCQ&amp;bvm=bv.46340616,d.dmg&amp;psig=AFQjCNHJiamI1T2N8NZJOeyvSSxYxppPvw&amp;ust=136838075507128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president+george+w.+bush+ground+zero&amp;source=images&amp;cd=&amp;docid=ANPDrKVRtCXTCM&amp;tbnid=o6AjoG6h5rwJHM:&amp;ved=0CAUQjRw&amp;url=http://www.punditpress.com/2011/05/president-bush-statement-on-bin-ladens.html&amp;ei=DX-OUY3lOce84AP4-oCADQ&amp;bvm=bv.46340616,d.dmg&amp;psig=AFQjCNHVWMgng16_EpB2jPge9AgHbNaF3g&amp;ust=136837952608242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reaganomics&amp;source=images&amp;cd=&amp;cad=rja&amp;docid=PvR9s9A1M7yhzM&amp;tbnid=CY3d03ym2sBzOM:&amp;ved=0CAUQjRw&amp;url=http://nomadicpolitics.blogspot.com/2012/10/the-incredible-hoax-of-reaganomics_5.html&amp;ei=oA2LUc_-M-nB0QG_loDgCQ&amp;bvm=bv.46226182,d.dmQ&amp;psig=AFQjCNGG5y1RBVfkhLVOkvRdtgjUI2j4oA&amp;ust=136815370540585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reaganomics&amp;source=images&amp;cd=&amp;cad=rja&amp;docid=BA0y4JaBBDulVM&amp;tbnid=d7fAxX1MFsfd-M:&amp;ved=0CAUQjRw&amp;url=http://hauensteincenter.org/reaganomics/&amp;ei=AA2LUa_nHNLh0wHZsoDgBQ&amp;bvm=bv.46226182,d.dmQ&amp;psig=AFQjCNGG5y1RBVfkhLVOkvRdtgjUI2j4oA&amp;ust=136815370540585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reagan+size+of+government&amp;source=images&amp;cd=&amp;cad=rja&amp;docid=T7GN-noLoQoYSM&amp;tbnid=wDyrF53r9isB6M:&amp;ved=0CAUQjRw&amp;url=http://zerne.wordpress.com/2008/10/03/studied-ignorance/&amp;ei=Sw6LUbTuH7GM0QHJ3oGADA&amp;bvm=bv.46226182,d.dmQ&amp;psig=AFQjCNEvWFzI5azFsDakLJolvoMy7DE3Ow&amp;ust=136815404589453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0"/>
            <a:ext cx="7086600" cy="2868168"/>
          </a:xfrm>
        </p:spPr>
        <p:txBody>
          <a:bodyPr/>
          <a:lstStyle/>
          <a:p>
            <a:r>
              <a:rPr lang="en-US" sz="4500" dirty="0" smtClean="0"/>
              <a:t>Post-Cold War Events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u="sng" dirty="0" smtClean="0"/>
              <a:t>Global involvement</a:t>
            </a:r>
            <a:r>
              <a:rPr lang="en-US" sz="3000" dirty="0" smtClean="0"/>
              <a:t> is an integral part of U.S. foreign policy:</a:t>
            </a:r>
          </a:p>
          <a:p>
            <a:pPr lvl="1"/>
            <a:r>
              <a:rPr lang="en-US" sz="2600" dirty="0" smtClean="0"/>
              <a:t>1.  Offer </a:t>
            </a:r>
            <a:r>
              <a:rPr lang="en-US" sz="2600" u="sng" dirty="0" smtClean="0"/>
              <a:t>foreign aid</a:t>
            </a:r>
            <a:r>
              <a:rPr lang="en-US" sz="2600" dirty="0" smtClean="0"/>
              <a:t> to friendly nations</a:t>
            </a:r>
          </a:p>
          <a:p>
            <a:pPr lvl="1"/>
            <a:r>
              <a:rPr lang="en-US" sz="2600" dirty="0" smtClean="0"/>
              <a:t>2.  Provide </a:t>
            </a:r>
            <a:r>
              <a:rPr lang="en-US" sz="2600" u="sng" dirty="0" smtClean="0"/>
              <a:t>humanitarian aid</a:t>
            </a:r>
            <a:r>
              <a:rPr lang="en-US" sz="2600" dirty="0" smtClean="0"/>
              <a:t> following natural disasters or epidemics</a:t>
            </a:r>
          </a:p>
          <a:p>
            <a:pPr lvl="1"/>
            <a:r>
              <a:rPr lang="en-US" sz="2600" dirty="0" smtClean="0"/>
              <a:t>3.  Support </a:t>
            </a:r>
            <a:r>
              <a:rPr lang="en-US" sz="2600" u="sng" dirty="0" smtClean="0"/>
              <a:t>human rights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George H.W. Bush</a:t>
            </a:r>
            <a:br>
              <a:rPr lang="en-US" dirty="0" smtClean="0"/>
            </a:br>
            <a:r>
              <a:rPr lang="en-US" dirty="0" smtClean="0"/>
              <a:t>1989-1993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705600" cy="49225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Led while </a:t>
            </a:r>
            <a:r>
              <a:rPr lang="en-US" sz="2800" u="sng" dirty="0" smtClean="0"/>
              <a:t>communism in Eastern Europe fell</a:t>
            </a:r>
          </a:p>
          <a:p>
            <a:r>
              <a:rPr lang="en-US" sz="2800" u="sng" dirty="0" smtClean="0"/>
              <a:t>Germany reunified</a:t>
            </a:r>
          </a:p>
          <a:p>
            <a:r>
              <a:rPr lang="en-US" sz="2800" dirty="0" smtClean="0"/>
              <a:t>Collapse of </a:t>
            </a:r>
            <a:r>
              <a:rPr lang="en-US" sz="2800" u="sng" dirty="0" smtClean="0"/>
              <a:t>Yugoslavia</a:t>
            </a:r>
            <a:r>
              <a:rPr lang="en-US" sz="2800" dirty="0" smtClean="0"/>
              <a:t> – civil war between different </a:t>
            </a:r>
            <a:r>
              <a:rPr lang="en-US" sz="2800" u="sng" dirty="0" smtClean="0"/>
              <a:t>religious groups</a:t>
            </a:r>
          </a:p>
          <a:p>
            <a:r>
              <a:rPr lang="en-US" sz="2800" dirty="0" smtClean="0"/>
              <a:t>Persian Gulf War (1990-1991)</a:t>
            </a:r>
          </a:p>
          <a:p>
            <a:pPr lvl="1"/>
            <a:r>
              <a:rPr lang="en-US" sz="2500" u="sng" dirty="0" smtClean="0"/>
              <a:t>Liberate Kuwait from Iraq’s dictator, Saddam Hussein</a:t>
            </a:r>
          </a:p>
          <a:p>
            <a:pPr lvl="1"/>
            <a:r>
              <a:rPr lang="en-US" sz="2500" u="sng" dirty="0" smtClean="0"/>
              <a:t>Operation Desert Storm </a:t>
            </a:r>
            <a:r>
              <a:rPr lang="en-US" sz="2500" dirty="0" smtClean="0"/>
              <a:t>lasted 5 wks.</a:t>
            </a:r>
          </a:p>
          <a:p>
            <a:pPr lvl="1"/>
            <a:r>
              <a:rPr lang="en-US" sz="2500" dirty="0" smtClean="0"/>
              <a:t>First conflict where American </a:t>
            </a:r>
            <a:r>
              <a:rPr lang="en-US" sz="2500" u="sng" dirty="0" smtClean="0"/>
              <a:t>women served in combat</a:t>
            </a:r>
          </a:p>
        </p:txBody>
      </p:sp>
      <p:pic>
        <p:nvPicPr>
          <p:cNvPr id="3074" name="Picture 2" descr="http://upload.wikimedia.org/wikipedia/commons/thumb/0/0f/George_H._W._Bush,_President_of_the_United_States,_1989_official_portrait.jpg/220px-George_H._W._Bush,_President_of_the_United_States,_1989_official_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6172200" y="1600200"/>
            <a:ext cx="2971800" cy="392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sarmy.vo.llnwd.net/e2/c/images/2012/12/31/277273/size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70" y="381000"/>
            <a:ext cx="915947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d/da/USAF_F-16A_F-15C_F-15E_Desert_Storm_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070" y="457200"/>
            <a:ext cx="921807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urbana.k12.oh.us/uhs/UHSacademics/wpd2012/1stPeriod/Personal%20Page-Joe%20Beams/Pictures/des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6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(Bill) J. Clinton</a:t>
            </a:r>
            <a:br>
              <a:rPr lang="en-US" dirty="0" smtClean="0"/>
            </a:br>
            <a:r>
              <a:rPr lang="en-US" dirty="0" smtClean="0"/>
              <a:t>1993-2001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781800" cy="49317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Negotiated NAFTA </a:t>
            </a:r>
            <a:r>
              <a:rPr lang="en-US" sz="2800" u="sng" dirty="0" smtClean="0"/>
              <a:t>(North American Free-Trade Agreement) between U.S., Mexico, &amp; Canada</a:t>
            </a:r>
          </a:p>
          <a:p>
            <a:r>
              <a:rPr lang="en-US" sz="2800" dirty="0" smtClean="0"/>
              <a:t>Worked with </a:t>
            </a:r>
            <a:r>
              <a:rPr lang="en-US" sz="2800" u="sng" dirty="0" smtClean="0"/>
              <a:t>NATO</a:t>
            </a:r>
            <a:r>
              <a:rPr lang="en-US" sz="2800" dirty="0" smtClean="0"/>
              <a:t> to deal with “</a:t>
            </a:r>
            <a:r>
              <a:rPr lang="en-US" sz="2800" u="sng" dirty="0" smtClean="0"/>
              <a:t>ethnic cleansing” in Serbia (Yugoslavia)</a:t>
            </a:r>
          </a:p>
          <a:p>
            <a:r>
              <a:rPr lang="en-US" sz="2800" dirty="0" smtClean="0"/>
              <a:t>Restored full diplomatic relation with </a:t>
            </a:r>
            <a:r>
              <a:rPr lang="en-US" sz="2800" u="sng" dirty="0" smtClean="0"/>
              <a:t>communist Vietnam</a:t>
            </a:r>
          </a:p>
          <a:p>
            <a:r>
              <a:rPr lang="en-US" sz="2800" dirty="0" smtClean="0"/>
              <a:t>Removed sanctions against </a:t>
            </a:r>
            <a:r>
              <a:rPr lang="en-US" sz="2800" u="sng" dirty="0" smtClean="0"/>
              <a:t>South Africa </a:t>
            </a:r>
            <a:r>
              <a:rPr lang="en-US" sz="2800" dirty="0" smtClean="0"/>
              <a:t>after they ended the brutal policy of </a:t>
            </a:r>
            <a:r>
              <a:rPr lang="en-US" sz="2800" u="sng" dirty="0" smtClean="0"/>
              <a:t>apartheid (racial segregation)</a:t>
            </a:r>
            <a:endParaRPr lang="en-US" sz="2800" u="sng" dirty="0"/>
          </a:p>
        </p:txBody>
      </p:sp>
      <p:pic>
        <p:nvPicPr>
          <p:cNvPr id="2050" name="Picture 2" descr="http://upload.wikimedia.org/wikipedia/commons/thumb/d/d3/Bill_Clinton.jpg/220px-Bill_Clin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143000"/>
            <a:ext cx="262850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ia.npr.org/assets/img/2013/03/19/clinton.oslo_wide-20c417ba0ccece8459e49b429961c680dddde627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09642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efense.gov/dodcmsshare/newsphoto/1996-01/960113-F-4406B-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465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c.photoshelter.com/img-get/I0000Fo5PW8A.4Y8/s/750/750/clintonsunglassesmande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248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W. Bush</a:t>
            </a:r>
            <a:br>
              <a:rPr lang="en-US" dirty="0" smtClean="0"/>
            </a:br>
            <a:r>
              <a:rPr lang="en-US" dirty="0" smtClean="0"/>
              <a:t>2001-2009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467600" cy="48463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Responds to terrorist attacks on </a:t>
            </a:r>
            <a:r>
              <a:rPr lang="en-US" sz="2800" u="sng" dirty="0" smtClean="0"/>
              <a:t>9/11/2001</a:t>
            </a:r>
          </a:p>
          <a:p>
            <a:pPr lvl="1"/>
            <a:r>
              <a:rPr lang="en-US" sz="2500" u="sng" dirty="0" smtClean="0"/>
              <a:t>Al-</a:t>
            </a:r>
            <a:r>
              <a:rPr lang="en-US" sz="2500" u="sng" dirty="0" err="1" smtClean="0"/>
              <a:t>Queda</a:t>
            </a:r>
            <a:r>
              <a:rPr lang="en-US" sz="2500" u="sng" dirty="0" smtClean="0"/>
              <a:t>, a terrorist organization led by Osama bin Laden claims responsibility</a:t>
            </a:r>
          </a:p>
          <a:p>
            <a:pPr lvl="1"/>
            <a:r>
              <a:rPr lang="en-US" sz="2500" u="sng" dirty="0" smtClean="0"/>
              <a:t>Patriot Act</a:t>
            </a:r>
            <a:r>
              <a:rPr lang="en-US" sz="2500" dirty="0" smtClean="0"/>
              <a:t> allowed law enforcement to wiretap, search e-mails/records, &amp; detain suspects</a:t>
            </a:r>
          </a:p>
          <a:p>
            <a:r>
              <a:rPr lang="en-US" sz="2800" dirty="0" smtClean="0"/>
              <a:t>Launched war in </a:t>
            </a:r>
            <a:r>
              <a:rPr lang="en-US" sz="2800" u="sng" dirty="0" smtClean="0"/>
              <a:t>Iraq to defeat Saddam Hussein &amp; destroyed weapons of mass destruction</a:t>
            </a:r>
          </a:p>
          <a:p>
            <a:r>
              <a:rPr lang="en-US" sz="2800" dirty="0" smtClean="0"/>
              <a:t>Launched war in </a:t>
            </a:r>
            <a:r>
              <a:rPr lang="en-US" sz="2800" u="sng" dirty="0" smtClean="0"/>
              <a:t>Afghanistan to defeat the Taliban, an extremist organization supported terrorism</a:t>
            </a:r>
            <a:endParaRPr lang="en-US" sz="2800" u="sng" dirty="0"/>
          </a:p>
        </p:txBody>
      </p:sp>
      <p:pic>
        <p:nvPicPr>
          <p:cNvPr id="1026" name="Picture 2" descr="http://www.archives.com/genealogy/images/george_w_bush_genealogy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2362200" cy="312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The 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 smtClean="0"/>
              <a:t>Ronald Reagan’s </a:t>
            </a:r>
            <a:r>
              <a:rPr lang="en-US" sz="3000" dirty="0" smtClean="0"/>
              <a:t>policies has an impact on the </a:t>
            </a:r>
            <a:r>
              <a:rPr lang="en-US" sz="3000" u="sng" dirty="0" smtClean="0"/>
              <a:t>size and role of government </a:t>
            </a:r>
            <a:r>
              <a:rPr lang="en-US" sz="3000" dirty="0" smtClean="0"/>
              <a:t>and the relationship between </a:t>
            </a:r>
            <a:r>
              <a:rPr lang="en-US" sz="3000" u="sng" dirty="0" smtClean="0"/>
              <a:t>federal and state government (federalism)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raphics8.nytimes.com/images/2007/09/07/timestopics/Topics_911_atta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20292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-YZAy7r1o7Dg/TmwrDX903-I/AAAAAAAACE0/BUGHUmw8Ir4/s1600/9-11-att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4419600" cy="682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ute.com/wordpress/wp-content/uploads/2011/05/9-11-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5152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-2.web.britannica.com/eb-media/13/78213-050-0492CE8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2369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gNu-6yjxkVBwLSRCtvwtWJ5UtfcAExaLjgV4Omwihpc6_uE1OxyGzXclOz60gk9f4t6jQIQZQiS2euLNVllnuWSpEg-UUHlJTwtlT9gzyk97f9NY74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51522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3810000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Reagan, a </a:t>
            </a:r>
            <a:r>
              <a:rPr lang="en-US" sz="2600" u="sng" dirty="0" smtClean="0"/>
              <a:t>conservative republican</a:t>
            </a:r>
            <a:r>
              <a:rPr lang="en-US" sz="2600" dirty="0" smtClean="0"/>
              <a:t>, supported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62400" y="228600"/>
            <a:ext cx="4191000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Reagan’s influence beyond his tenure in office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3810000" cy="495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Tax cuts</a:t>
            </a:r>
          </a:p>
          <a:p>
            <a:r>
              <a:rPr lang="en-US" u="sng" dirty="0" smtClean="0"/>
              <a:t>Transfer of responsibilities from federal to state </a:t>
            </a:r>
            <a:r>
              <a:rPr lang="en-US" u="sng" dirty="0" err="1" smtClean="0"/>
              <a:t>govts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Appointed judges who exercised </a:t>
            </a:r>
            <a:r>
              <a:rPr lang="en-US" u="sng" dirty="0" smtClean="0"/>
              <a:t>“judicial restraint”</a:t>
            </a:r>
          </a:p>
          <a:p>
            <a:r>
              <a:rPr lang="en-US" u="sng" dirty="0" smtClean="0"/>
              <a:t>Reduced # of </a:t>
            </a:r>
            <a:r>
              <a:rPr lang="en-US" u="sng" dirty="0" err="1" smtClean="0"/>
              <a:t>govt</a:t>
            </a:r>
            <a:r>
              <a:rPr lang="en-US" u="sng" dirty="0" smtClean="0"/>
              <a:t> programs and regulation</a:t>
            </a:r>
          </a:p>
          <a:p>
            <a:r>
              <a:rPr lang="en-US" dirty="0" smtClean="0"/>
              <a:t>Strengthened the </a:t>
            </a:r>
            <a:r>
              <a:rPr lang="en-US" u="sng" dirty="0" smtClean="0"/>
              <a:t>military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His </a:t>
            </a:r>
            <a:r>
              <a:rPr lang="en-US" u="sng" dirty="0" smtClean="0"/>
              <a:t>Vice-President George H.W. Bush </a:t>
            </a:r>
            <a:r>
              <a:rPr lang="en-US" dirty="0" smtClean="0"/>
              <a:t>was elected</a:t>
            </a:r>
          </a:p>
          <a:p>
            <a:r>
              <a:rPr lang="en-US" dirty="0" smtClean="0"/>
              <a:t>Election of </a:t>
            </a:r>
            <a:r>
              <a:rPr lang="en-US" u="sng" dirty="0" smtClean="0"/>
              <a:t>centrist Democrat, Bill Clinton</a:t>
            </a:r>
          </a:p>
          <a:p>
            <a:r>
              <a:rPr lang="en-US" u="sng" dirty="0" smtClean="0"/>
              <a:t>Republicans</a:t>
            </a:r>
            <a:r>
              <a:rPr lang="en-US" dirty="0" smtClean="0"/>
              <a:t> swept Congress &amp; statehouses in the 1990s</a:t>
            </a:r>
          </a:p>
          <a:p>
            <a:r>
              <a:rPr lang="en-US" u="sng" dirty="0" smtClean="0"/>
              <a:t>George W. Bush</a:t>
            </a:r>
            <a:r>
              <a:rPr lang="en-US" dirty="0" smtClean="0"/>
              <a:t>, Republican, elected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uensteincenter.org/wp-content/uploads/2012/12/REAGANMONEYSPEECH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5057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Regulating the Economy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9416"/>
            <a:ext cx="8001000" cy="484632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1.  The U.S. </a:t>
            </a:r>
            <a:r>
              <a:rPr lang="en-US" sz="2900" dirty="0" err="1" smtClean="0"/>
              <a:t>govt</a:t>
            </a:r>
            <a:r>
              <a:rPr lang="en-US" sz="2900" dirty="0" smtClean="0"/>
              <a:t> has the ability to </a:t>
            </a:r>
            <a:r>
              <a:rPr lang="en-US" sz="2900" u="sng" dirty="0" smtClean="0"/>
              <a:t>influence the economy</a:t>
            </a:r>
          </a:p>
          <a:p>
            <a:r>
              <a:rPr lang="en-US" sz="2900" dirty="0" smtClean="0"/>
              <a:t>2.  Decisions based on economic indicators such as the </a:t>
            </a:r>
            <a:r>
              <a:rPr lang="en-US" sz="2900" u="sng" dirty="0" smtClean="0"/>
              <a:t>Gross Domestic Product, exchange rates, inflation rates, &amp; unemployment rates</a:t>
            </a:r>
            <a:r>
              <a:rPr lang="en-US" sz="29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r>
              <a:rPr lang="en-US" sz="2900" dirty="0" smtClean="0"/>
              <a:t>3.  The </a:t>
            </a:r>
            <a:r>
              <a:rPr lang="en-US" sz="2900" dirty="0" err="1" smtClean="0"/>
              <a:t>govt</a:t>
            </a:r>
            <a:r>
              <a:rPr lang="en-US" sz="2900" dirty="0" smtClean="0"/>
              <a:t> promotes a healthy economy with </a:t>
            </a:r>
            <a:r>
              <a:rPr lang="en-US" sz="2900" u="sng" dirty="0" smtClean="0"/>
              <a:t>full employment and low inflation</a:t>
            </a:r>
            <a:r>
              <a:rPr lang="en-US" sz="2900" dirty="0" smtClean="0"/>
              <a:t> by:</a:t>
            </a:r>
            <a:endParaRPr lang="en-US" sz="2900" u="sng" dirty="0" smtClean="0"/>
          </a:p>
          <a:p>
            <a:pPr lvl="1"/>
            <a:r>
              <a:rPr lang="en-US" sz="2400" dirty="0" smtClean="0"/>
              <a:t>a) The Federal Reserve sets </a:t>
            </a:r>
            <a:r>
              <a:rPr lang="en-US" sz="2400" u="sng" dirty="0" smtClean="0"/>
              <a:t>interest rates to control supply of money &amp; credit to expand or contract the economy</a:t>
            </a:r>
          </a:p>
          <a:p>
            <a:pPr lvl="1"/>
            <a:r>
              <a:rPr lang="en-US" sz="2400" dirty="0" smtClean="0"/>
              <a:t>b) President &amp; Congress develop </a:t>
            </a:r>
            <a:r>
              <a:rPr lang="en-US" sz="2400" u="sng" dirty="0" smtClean="0"/>
              <a:t>fiscal policy</a:t>
            </a:r>
            <a:r>
              <a:rPr lang="en-US" sz="2400" dirty="0" smtClean="0"/>
              <a:t> to determine levels of </a:t>
            </a:r>
            <a:r>
              <a:rPr lang="en-US" sz="2400" u="sng" dirty="0" smtClean="0"/>
              <a:t>taxation and spending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erne.files.wordpress.com/2008/10/national-debt-gdp-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3452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Policies after the Col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419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Post-Cold War Events</vt:lpstr>
      <vt:lpstr>A. The Reagan Revolution</vt:lpstr>
      <vt:lpstr>Slide 3</vt:lpstr>
      <vt:lpstr>Slide 4</vt:lpstr>
      <vt:lpstr>Slide 5</vt:lpstr>
      <vt:lpstr>B. Regulating the Economy</vt:lpstr>
      <vt:lpstr>Slide 7</vt:lpstr>
      <vt:lpstr>Slide 8</vt:lpstr>
      <vt:lpstr>Goals and Policies after the Col War</vt:lpstr>
      <vt:lpstr>Slide 10</vt:lpstr>
      <vt:lpstr>George H.W. Bush 1989-1993</vt:lpstr>
      <vt:lpstr>Slide 12</vt:lpstr>
      <vt:lpstr>Slide 13</vt:lpstr>
      <vt:lpstr>Slide 14</vt:lpstr>
      <vt:lpstr>William (Bill) J. Clinton 1993-2001</vt:lpstr>
      <vt:lpstr>Slide 16</vt:lpstr>
      <vt:lpstr>Slide 17</vt:lpstr>
      <vt:lpstr>Slide 18</vt:lpstr>
      <vt:lpstr>George W. Bush 2001-2009</vt:lpstr>
      <vt:lpstr>Slide 20</vt:lpstr>
      <vt:lpstr>Slide 21</vt:lpstr>
      <vt:lpstr>Slide 22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Post-Cold War Events</dc:title>
  <dc:creator>Aaron</dc:creator>
  <cp:lastModifiedBy>Aaron</cp:lastModifiedBy>
  <cp:revision>5</cp:revision>
  <dcterms:created xsi:type="dcterms:W3CDTF">2013-05-09T01:52:22Z</dcterms:created>
  <dcterms:modified xsi:type="dcterms:W3CDTF">2014-05-21T19:13:56Z</dcterms:modified>
</cp:coreProperties>
</file>