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97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2DC92-2F73-47B9-B079-B5CD2C14E78C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A17BE-9F4C-444F-B7BA-A19DED903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9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E07CB-27C8-40EE-B599-6EE653D85F79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0DB6-568F-4B6B-B519-004B70D3E6FB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4E07-5B76-41B9-A178-9381870E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46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0DB6-568F-4B6B-B519-004B70D3E6FB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4E07-5B76-41B9-A178-9381870E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12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0DB6-568F-4B6B-B519-004B70D3E6FB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4E07-5B76-41B9-A178-9381870E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8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0DB6-568F-4B6B-B519-004B70D3E6FB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4E07-5B76-41B9-A178-9381870E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5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0DB6-568F-4B6B-B519-004B70D3E6FB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4E07-5B76-41B9-A178-9381870E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2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0DB6-568F-4B6B-B519-004B70D3E6FB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4E07-5B76-41B9-A178-9381870E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2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0DB6-568F-4B6B-B519-004B70D3E6FB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4E07-5B76-41B9-A178-9381870E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2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0DB6-568F-4B6B-B519-004B70D3E6FB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4E07-5B76-41B9-A178-9381870E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91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0DB6-568F-4B6B-B519-004B70D3E6FB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4E07-5B76-41B9-A178-9381870E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78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0DB6-568F-4B6B-B519-004B70D3E6FB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4E07-5B76-41B9-A178-9381870E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32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0DB6-568F-4B6B-B519-004B70D3E6FB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4E07-5B76-41B9-A178-9381870E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1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40DB6-568F-4B6B-B519-004B70D3E6FB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84E07-5B76-41B9-A178-9381870E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1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//upload.wikimedia.org/wikipedia/commons/1/16/Alexander_Graham_Telephone_in_Newyork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//upload.wikimedia.org/wikipedia/commons/c/cb/Orville_Wright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//upload.wikimedia.org/wikipedia/commons/7/77/Wilbur_Wright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//upload.wikimedia.org/wikipedia/commons/6/67/Wright_1901_glider_landing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//upload.wikimedia.org/wikipedia/commons/8/86/First_flight2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//upload.wikimedia.org/wikipedia/en/5/50/OILSTOCK.JPG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//upload.wikimedia.org/wikipedia/commons/d/d8/Jdr-king.JPG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//upload.wikimedia.org/wikipedia/commons/2/21/Vanderbilt_&amp;_Fisk.jpg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http://www.google.com/url?sa=i&amp;rct=j&amp;q=gilded+age+slums&amp;source=images&amp;cd=&amp;cad=rja&amp;docid=5dNKoiawAKGIYM&amp;tbnid=vOiKzvHeXaubUM:&amp;ved=0CAUQjRw&amp;url=http://www.lonestar.edu/library/kin_Maggie.htm&amp;ei=drcXUZD_H4WD0QGokIGoBQ&amp;bvm=bv.42080656,d.dmQ&amp;psig=AFQjCNH7CNaaZ4ea0pKk4OF2ooqLLNu0EA&amp;ust=1360595182723160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google.com/url?sa=i&amp;rct=j&amp;q=gilded+age+slums&amp;source=images&amp;cd=&amp;cad=rja&amp;docid=mdYPWzk1mcM3eM&amp;tbnid=UH0bXum8sfoSZM:&amp;ved=0CAUQjRw&amp;url=http://www.shmoop.com/gilded-age/economy.html&amp;ei=tbgXUcjvDon-0gHfwIDwBw&amp;bvm=bv.42080656,d.dmQ&amp;psig=AFQjCNH7CNaaZ4ea0pKk4OF2ooqLLNu0EA&amp;ust=1360595182723160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com/url?sa=i&amp;rct=j&amp;q=gilded+age+slums&amp;source=images&amp;cd=&amp;cad=rja&amp;docid=BIRBzAb5iFfK5M&amp;tbnid=w1aJRjMA6QeRFM:&amp;ved=0CAUQjRw&amp;url=http://www.glogster.com/nick3520345/progressive-era-project-part-2-urban-slums/g-6lmt7hg41iq4dbtpfqssoa0&amp;ei=57cXUeaMLpGu0AH16oCABA&amp;bvm=bv.42080656,d.dmQ&amp;psig=AFQjCNH7CNaaZ4ea0pKk4OF2ooqLLNu0EA&amp;ust=1360595182723160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google.com/url?sa=i&amp;rct=j&amp;q=gilded+age+slums&amp;source=images&amp;cd=&amp;cad=rja&amp;docid=liDz8JqBX02hHM&amp;tbnid=Rq6mMinwTXGFHM:&amp;ved=0CAUQjRw&amp;url=http://vonwendel.edu.glogster.com/gilded-age/&amp;ei=yLcXUfHTHe6v0AHP4oD4Bw&amp;bvm=bv.42080656,d.dmQ&amp;psig=AFQjCNH7CNaaZ4ea0pKk4OF2ooqLLNu0EA&amp;ust=1360595182723160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com/url?sa=i&amp;rct=j&amp;q=gilded+age+slums&amp;source=images&amp;cd=&amp;cad=rja&amp;docid=kbTmk-KvgdAVWM&amp;tbnid=xJTRPBXuXLVd8M:&amp;ved=0CAUQjRw&amp;url=http://project810.wordpress.com/category/maggie/page/2/&amp;ei=dbgXUbyFGMfh0wHWqIGADA&amp;bvm=bv.42080656,d.dmQ&amp;psig=AFQjCNH7CNaaZ4ea0pKk4OF2ooqLLNu0EA&amp;ust=1360595182723160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oogle.com/url?sa=i&amp;rct=j&amp;q=gilded+age+slums&amp;source=images&amp;cd=&amp;cad=rja&amp;docid=dPn5Z-__RTQmVM&amp;tbnid=O-8ocNCpzLcOgM:&amp;ved=0CAUQjRw&amp;url=http://www.academicamerican.com/recongildedage/topics/gildedage2.html&amp;ei=prcXUfaFC-fp0gHz94CIAw&amp;bvm=bv.42080656,d.dmQ&amp;psig=AFQjCNH7CNaaZ4ea0pKk4OF2ooqLLNu0EA&amp;ust=1360595182723160" TargetMode="Externa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google.com/url?sa=i&amp;rct=j&amp;q=gilded+age+working+conditions&amp;source=images&amp;cd=&amp;cad=rja&amp;docid=4WMxoeBZpDSVrM&amp;tbnid=LMLXsogTYWcTBM:&amp;ved=0CAUQjRw&amp;url=http://milpubblog.blogspot.com/2011/08/backside-to-future.html&amp;ei=LrkXUYaKCMmC0QGUmoEY&amp;bvm=bv.42080656,d.dmQ&amp;psig=AFQjCNFUJK7ShVVGkJPq85BphpP-fSuztg&amp;ust=1360595567193334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google.com/url?sa=i&amp;rct=j&amp;q=gilded+age+working+conditions&amp;source=images&amp;cd=&amp;cad=rja&amp;docid=sOpEygiOAwL-rM&amp;tbnid=xPTbY6YxYPzYWM:&amp;ved=0CAUQjRw&amp;url=http://yamacanyons.net/H130Lecture.html&amp;ei=rrkXUemxJNKx0AGjqYGYDQ&amp;bvm=bv.42080656,d.dmQ&amp;psig=AFQjCNFUJK7ShVVGkJPq85BphpP-fSuztg&amp;ust=1360595567193334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//upload.wikimedia.org/wikipedia/commons/0/03/Edison_and_phonograph_edit1.jpg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google.com/url?sa=i&amp;rct=j&amp;q=carnegie+steel+workers&amp;source=images&amp;cd=&amp;cad=rja&amp;docid=1dka5Rf2ONjhEM&amp;tbnid=lwoR9X-4dfeNsM:&amp;ved=0CAUQjRw&amp;url=http://eleventhstack.wordpress.com/2012/04/10/iron-steel-part-ii/&amp;ei=fPEXUdTkA-3w0QG27IC4Aw&amp;bvm=bv.42080656,d.dmQ&amp;psig=AFQjCNHfHAHgvAYHbTT2vqVByuscs8gSFA&amp;ust=1360609993429085" TargetMode="Externa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com/url?sa=i&amp;rct=j&amp;q=gilded+age+working+conditions&amp;source=images&amp;cd=&amp;cad=rja&amp;docid=KUOPq6ISVDlRwM&amp;tbnid=ltkC-LMUy1_taM:&amp;ved=0CAUQjRw&amp;url=http://faculty.weber.edu/kmackay/notable_labor_strikes_of_the_gil.htm&amp;ei=X7kXUYjcKse70QHX4oHgBw&amp;bvm=bv.42080656,d.dmQ&amp;psig=AFQjCNFUJK7ShVVGkJPq85BphpP-fSuztg&amp;ust=1360595567193334" TargetMode="Externa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google.com/url?sa=i&amp;rct=j&amp;q=gilded+age+working+conditions&amp;source=images&amp;cd=&amp;cad=rja&amp;docid=AgVnX4FURUOgTM&amp;tbnid=8e3MBJ01v6QeeM:&amp;ved=0CAUQjRw&amp;url=http://meldonhistory.blogspot.com/2011/09/928.html&amp;ei=4bkXUaeYEsnk0gH6y4GwBw&amp;bvm=bv.42080656,d.dmQ&amp;psig=AFQjCNFUJK7ShVVGkJPq85BphpP-fSuztg&amp;ust=1360595567193334" TargetMode="Externa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google.com/url?sa=i&amp;rct=j&amp;q=gilded+age+working+conditions&amp;source=images&amp;cd=&amp;cad=rja&amp;docid=f6NxrqQc7ZpGiM&amp;tbnid=XFOO9hJDaJ2peM:&amp;ved=0CAUQjRw&amp;url=http://www.dipity.com/cewing/Democracy-Republicanism/&amp;ei=ebkXUf-SIIaB0QHBkIHwCg&amp;bvm=bv.42080656,d.dmQ&amp;psig=AFQjCNFUJK7ShVVGkJPq85BphpP-fSuztg&amp;ust=1360595567193334" TargetMode="Externa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google.com/url?sa=i&amp;rct=j&amp;q=gilded+age+working+conditions&amp;source=images&amp;cd=&amp;cad=rja&amp;docid=AHvhd47miynlwM&amp;tbnid=k7VT8esIkOy6oM:&amp;ved=0CAUQjRw&amp;url=http://www.maxwell.syr.edu/plegal/save2/amadorwq1.html&amp;ei=k7kXUevOM-7r0QH97YEw&amp;bvm=bv.42080656,d.dmQ&amp;psig=AFQjCNFUJK7ShVVGkJPq85BphpP-fSuztg&amp;ust=1360595567193334" TargetMode="Externa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google.com/url?sa=i&amp;rct=j&amp;q=gilded+age+working+conditions&amp;source=images&amp;cd=&amp;cad=rja&amp;docid=f9YZnfIgW5XO_M&amp;tbnid=uikSeLb9eXlm1M:&amp;ved=0CAUQjRw&amp;url=http://meldonhistory.blogspot.com/2011/09/927.html&amp;ei=KLoXUbGLA7GQ0QH-jYDAAg&amp;bvm=bv.42080656,d.dmQ&amp;psig=AFQjCNFUJK7ShVVGkJPq85BphpP-fSuztg&amp;ust=1360595567193334" TargetMode="Externa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google.com/url?sa=i&amp;rct=j&amp;q=gilded+age+women+factories&amp;source=images&amp;cd=&amp;cad=rja&amp;docid=4WMxoeBZpDSVrM&amp;tbnid=mvTYFPPpzY59hM:&amp;ved=0CAUQjRw&amp;url=http://milpubblog.blogspot.com/2011/08/backside-to-future.html&amp;ei=dboXUdXtIoHj0gGKjYHwBA&amp;bvm=bv.42080656,d.dmQ&amp;psig=AFQjCNFf588dzjBwEizu5LIUJPvpiak34w&amp;ust=1360595928823134" TargetMode="Externa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www.google.com/url?sa=i&amp;rct=j&amp;q=carnegie+steel+labor+union&amp;source=images&amp;cd=&amp;cad=rja&amp;docid=00NpnJMzM7obVM&amp;tbnid=NgYGg5kd0Xx55M:&amp;ved=0CAUQjRw&amp;url=http://www.theblaze.com/stories/2011/11/07/labor-union-violence-in-america-a-brief-history/&amp;ei=5vEXUe-7JcLg0gGhjoCoAg&amp;bvm=bv.42080656,d.dmQ&amp;psig=AFQjCNHT-JPVcBPXi5-kPhIjqPcYNlp0Hg&amp;ust=1360610144090315" TargetMode="Externa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google.com/url?sa=i&amp;rct=j&amp;q=carnegie+steel+labor+union&amp;source=images&amp;cd=&amp;cad=rja&amp;docid=ExFT4iprZ5AMCM&amp;tbnid=AluKM-B_NL1dqM:&amp;ved=0CAUQjRw&amp;url=http://www.dipity.com/teachjustice/Labor-History/&amp;ei=W_IXUYjsMsXZ0QH1joDoDw&amp;bvm=bv.42080656,d.dmQ&amp;psig=AFQjCNHT-JPVcBPXi5-kPhIjqPcYNlp0Hg&amp;ust=1360610144090315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//upload.wikimedia.org/wikipedia/commons/7/76/Edison_bulb.jpg" TargetMode="Externa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google.com/url?sa=i&amp;rct=j&amp;q=early+labor+unions&amp;source=images&amp;cd=&amp;cad=rja&amp;docid=ldZVwoZ6mOffiM&amp;tbnid=jMu2tr0uGTufaM:&amp;ved=0CAUQjRw&amp;url=http://en.wikipedia.org/wiki/Labor_history_of_the_United_States&amp;ei=MPMXUdSOLO3w0QG27IC4Aw&amp;bvm=bv.42080656,d.dmQ&amp;psig=AFQjCNEZu3AQNxwsTQDvtr9biKoO9vRrwA&amp;ust=1360610324343878" TargetMode="Externa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ww.google.com/url?sa=i&amp;rct=j&amp;q=early+labor+unions&amp;source=images&amp;cd=&amp;cad=rja&amp;docid=2DL2ILaz7qR3BM&amp;tbnid=i4grfu3zxRiJHM:&amp;ved=0CAUQjRw&amp;url=http://www.creativepro.com/article/heavy-metal-madness-the-art-of-labor-day-or-is-it-leisure-day-&amp;ei=5PMXUebYNObp0QG434HIBw&amp;bvm=bv.42080656,d.dmQ&amp;psig=AFQjCNEZu3AQNxwsTQDvtr9biKoO9vRrwA&amp;ust=1360610324343878" TargetMode="Externa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google.com/url?sa=i&amp;rct=j&amp;q=samuel+gompers&amp;source=images&amp;cd=&amp;cad=rja&amp;docid=enC8dR76_pInbM&amp;tbnid=CdM7VfF7kqZQWM:&amp;ved=0CAUQjRw&amp;url=http://www.shmoop.com/history-labor-unions/photo-samuel-gompers.html&amp;ei=U8YbUdDmJYv00QHcmYDYBw&amp;bvm=bv.42261806,d.dmQ&amp;psig=AFQjCNGQ7Db2ojLD5CkKH0lLZcFufOUyhw&amp;ust=1360861133533706" TargetMode="Externa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google.com/url?sa=i&amp;rct=j&amp;q=american+federation+of+labor&amp;source=images&amp;cd=&amp;cad=rja&amp;docid=fRAvhIavJvDzyM&amp;tbnid=xPietC06yiq8XM:&amp;ved=0CAUQjRw&amp;url=http://www.sjsapush.com/ch18.php&amp;ei=QvQXUeCxGMWx0QGH04HICA&amp;bvm=bv.42080656,d.dmQ&amp;psig=AFQjCNF5Y5S6IbW-mEu4NBtlxVD-BRafCg&amp;ust=1360610740070190" TargetMode="Externa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//upload.wikimedia.org/wikipedia/en/7/75/Eugene_Debs_Martin_Elliott_300.jpg" TargetMode="Externa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www.google.com/url?sa=i&amp;rct=j&amp;q=american+railway+union&amp;source=images&amp;cd=&amp;cad=rja&amp;docid=mllsJt6B-FrRpM&amp;tbnid=xFcGyOl__0_VrM:&amp;ved=0CAUQjRw&amp;url=http://blsciblogs.baruch.cuny.edu/his1005fall2010/2010/09/24/debs%E2%80%99-rebellion/&amp;ei=lfUXUYbnC8650QHM3YHwDw&amp;psig=AFQjCNGq63hUHmHGwH-mohJ0Zm8JmVzqeg&amp;ust=1360610853561747" TargetMode="Externa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www.google.com/url?sa=i&amp;rct=j&amp;q=international+ladies'+garment+workers'+union&amp;source=images&amp;cd=&amp;cad=rja&amp;docid=K7yH5kACWZu0wM&amp;tbnid=nCGyT4q1BlCjiM:&amp;ved=0CAUQjRw&amp;url=http://library.sfsu.edu/exhibits/labels/photo.php?img=images/labels/ilgw.jpg&amp;backlink=cl&amp;alt=International%20Ladies%20Garment%20Workers%20Union&amp;ei=__UXUfalBqqY0QGZnICQBQ&amp;psig=AFQjCNGobEjucZhQJH5j5iwtPl-MPiTlBw&amp;ust=136061116131917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//upload.wikimedia.org/wikipedia/commons/a/a4/PyramidParthenon.jpg" TargetMode="Externa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www.google.com/url?sa=i&amp;rct=j&amp;q=international+ladies'+garment+workers'+union&amp;source=images&amp;cd=&amp;cad=rja&amp;docid=W1s8a0BUpLiC3M&amp;tbnid=wwaQtR-_d_o69M:&amp;ved=0CAUQjRw&amp;url=http://hannamade.wordpress.com/tag/international-ladies-garment-workers-union/&amp;ei=3fUXUYLPN-O30gGhuIHQAw&amp;psig=AFQjCNGobEjucZhQJH5j5iwtPl-MPiTlBw&amp;ust=1360611161319175" TargetMode="Externa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www.google.com/url?sa=i&amp;rct=j&amp;q=international+ladies'+garment+workers'+union&amp;source=images&amp;cd=&amp;cad=rja&amp;docid=_4eViZTF9tAJGM&amp;tbnid=7q4mhfkc9SzFGM:&amp;ved=0CAUQjRw&amp;url=http://forward.com/articles/112912/bringing-our-labor-legacy-to-life/&amp;ei=QfYXUYPHGsLI0QGW74CACA&amp;psig=AFQjCNGobEjucZhQJH5j5iwtPl-MPiTlBw&amp;ust=1360611161319175" TargetMode="Externa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://www.google.com/url?sa=i&amp;rct=j&amp;q=homestead+strike+1892&amp;source=images&amp;cd=&amp;cad=rja&amp;docid=PjExgVuZL-p6wM&amp;tbnid=pSYuW8TXFgpYoM:&amp;ved=0CAUQjRw&amp;url=http://occupiedmedia.us/2012/05/real-lessons-from-the-age-of-industrial-violence/&amp;ei=HfcXUYrpFcrD0AHzmoHoCA&amp;psig=AFQjCNFhrtqE6Pzs2ZHJs9-PmLxjspVPpA&amp;ust=1360611302993390" TargetMode="Externa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://www.google.com/url?sa=i&amp;rct=j&amp;q=carnegie+profits+&amp;source=images&amp;cd=&amp;cad=rja&amp;docid=d-txvftedJeInM&amp;tbnid=bV99lng5ESJ40M:&amp;ved=0CAUQjRw&amp;url=http://paulinescookbook.wordpress.com/2011/01/24/frickin-hell/&amp;ei=BPkXUeunDoKR0QHZ0oDoBw&amp;psig=AFQjCNHqfCkOuwhEL3WCAr6YW1tC6ISjNw&amp;ust=1360611957656748" TargetMode="Externa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www.google.com/url?sa=i&amp;rct=j&amp;q=henry+clay+frick&amp;source=images&amp;cd=&amp;cad=rja&amp;docid=4RZlbhP77Al6iM&amp;tbnid=W5IxmxaUVw8qkM:&amp;ved=0CAUQjRw&amp;url=http://en.wikipedia.org/wiki/Henry_Clay_Frick&amp;ei=bvcXUdXVOsbZ0wHwv4HgBw&amp;psig=AFQjCNEC_UcXuFvuUX0zgknEGa03upcMxw&amp;ust=136061155949325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hyperlink" Target="http://www.google.com/url?sa=i&amp;rct=j&amp;q=henry+clay+frick&amp;source=images&amp;cd=&amp;cad=rja&amp;docid=n4STEBSXAc0YzM&amp;tbnid=cJBA6AQ815Ti0M:&amp;ved=0CAUQjRw&amp;url=http://www.facebook.com/pages/Henry-Clay-Frick/112382512110443?nr&amp;ei=i_cXUcXjF6m50QH7jYDACg&amp;psig=AFQjCNEC_UcXuFvuUX0zgknEGa03upcMxw&amp;ust=1360611559493253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www.google.com/url?sa=i&amp;rct=j&amp;q=frick+house&amp;source=images&amp;cd=&amp;cad=rja&amp;docid=l8rNDYtm9dcldM&amp;tbnid=vlRKycOpZwZRMM:&amp;ved=0CAUQjRw&amp;url=http://www.post-gazette.com/stories/ae/book-reviews/helen-clay-frick-bittersweet-heiress-by-martha-frick-symington-sanger-512176/&amp;ei=XvgXUc7oBYrK0wGhloCYCw&amp;psig=AFQjCNEYV6UbCWTKGAtASbBWDP3irznJSA&amp;ust=1360611797241048" TargetMode="Externa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://www.google.com/url?sa=i&amp;rct=j&amp;q=frick+house&amp;source=images&amp;cd=&amp;cad=rja&amp;docid=06yZgojB0mIRjM&amp;tbnid=yBcy8CuJ1yYHSM:&amp;ved=0CAUQjRw&amp;url=http://www.thefrickpittsburgh.org/collection_exhibitions/fine.php&amp;ei=gfgXUbSXI8nJ0AGv-IGoCA&amp;psig=AFQjCNEYV6UbCWTKGAtASbBWDP3irznJSA&amp;ust=1360611797241048" TargetMode="Externa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://www.google.com/url?sa=i&amp;rct=j&amp;q=frick+house&amp;source=images&amp;cd=&amp;cad=rja&amp;docid=H6boIXQkskgw6M&amp;tbnid=alGFWV-KoAYRhM:&amp;ved=0CAUQjRw&amp;url=http://www.designinghomelifestyles.com/10spring_athomewith.php&amp;ei=o_gXUceYNrD00QGg4oCoCA&amp;psig=AFQjCNEYV6UbCWTKGAtASbBWDP3irznJSA&amp;ust=1360611797241048" TargetMode="Externa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hyperlink" Target="http://www.google.com/url?sa=i&amp;rct=j&amp;q=homestead+strike+1892&amp;source=images&amp;cd=&amp;cad=rja&amp;docid=wuO1Uoagjyp_OM&amp;tbnid=_sdJEJObJKAB7M:&amp;ved=0CAUQjRw&amp;url=http://www.east-buc.k12.ia.us/04_05/US1/cj/cj.htm&amp;ei=rvYXUdKnDfG60AGjtIGwAQ&amp;psig=AFQjCNFhrtqE6Pzs2ZHJs9-PmLxjspVPpA&amp;ust=1360611302993390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://www.google.com/url?sa=i&amp;rct=j&amp;q=fort+frick&amp;source=images&amp;cd=&amp;cad=rja&amp;docid=15clFgL-97wGwM&amp;tbnid=5es_13t95S5FbM:&amp;ved=0CAUQjRw&amp;url=http://explorepahistory.com/displayimage.php?imgId=1-2-A71&amp;ei=0vcXUctKpdvTAc-7gdAI&amp;psig=AFQjCNHoVe0YkBtc3i9hKU1cGqsdzXRm7w&amp;ust=1360611653664707" TargetMode="Externa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hyperlink" Target="http://www.google.com/url?sa=i&amp;rct=j&amp;q=homestead+strike+1892&amp;source=images&amp;cd=&amp;cad=rja&amp;docid=8yVTSgNIvrIclM&amp;tbnid=mszuoN0z0xB7TM:&amp;ved=0CAUQjRw&amp;url=http://www.steelvalleytrail.org/POI.html&amp;ei=0vYXUf3KOeu60QHs9YG4CQ&amp;psig=AFQjCNFhrtqE6Pzs2ZHJs9-PmLxjspVPpA&amp;ust=1360611302993390" TargetMode="Externa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hyperlink" Target="http://www.google.com/url?sa=i&amp;rct=j&amp;q=homestead+strike+1892&amp;source=images&amp;cd=&amp;cad=rja&amp;docid=jINdHR6TWBKWHM&amp;tbnid=JaETzf0Ys9B5pM:&amp;ved=0CAUQjRw&amp;url=http://www.britannica.com/EBchecked/media/96352/State-militia-entering-Homestead-Pa&amp;ei=evYXUe2VN9Gz0QHy-ICwCA&amp;psig=AFQjCNFhrtqE6Pzs2ZHJs9-PmLxjspVPpA&amp;ust=1360611302993390" TargetMode="Externa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http://www.google.com/url?sa=i&amp;rct=j&amp;q=fort+frick&amp;source=images&amp;cd=&amp;cad=rja&amp;docid=wo0eb3lIPKWYDM&amp;tbnid=XEuxE88qgtGhoM:&amp;ved=0CAUQjRw&amp;url=http://teeniegehres.blogspot.com/2012/05/printing-harald-szemann-at-pittsburgh.html&amp;ei=DPgXUYeqM8Xo0gHv04CwCA&amp;psig=AFQjCNHoVe0YkBtc3i9hKU1cGqsdzXRm7w&amp;ust=1360611653664707" TargetMode="Externa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hyperlink" Target="http://www.google.com/url?sa=i&amp;rct=j&amp;q=pullman+strike+of+1894&amp;source=images&amp;cd=&amp;cad=rja&amp;docid=oyzTb3bhsBC3sM&amp;tbnid=k4StVaRGrkE11M:&amp;ved=0CAUQjRw&amp;url=http://www.diningchicago.com/blog/2010/09/06/have-a-wonderful-labor-day-chicago/&amp;ei=1foXUaj9FIfC0AH6pICABQ&amp;psig=AFQjCNHH9KLH9VVxTrZhyHiDbdD0eN2ZBQ&amp;ust=1360612279420955" TargetMode="Externa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hyperlink" Target="http://www.google.com/url?sa=i&amp;rct=j&amp;q=pullman+strike+of+1894&amp;source=images&amp;cd=&amp;cad=rja&amp;docid=s2t-BgHB0t8fcM&amp;tbnid=AaS9iLVHjQGFaM:&amp;ved=0CAUQjRw&amp;url=http://plainshumanities.unl.edu/peattie/ep.nov.foy.pa.html&amp;ei=RvoXUaf8OOXp0QGdzoCADA&amp;psig=AFQjCNHH9KLH9VVxTrZhyHiDbdD0eN2ZBQ&amp;ust=1360612279420955" TargetMode="Externa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//upload.wikimedia.org/wikipedia/en/d/d7/AmericanRailwayUnion.jpg" TargetMode="Externa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hyperlink" Target="http://www.google.com/url?sa=i&amp;rct=j&amp;q=pullman+strike+of+1894&amp;source=images&amp;cd=&amp;cad=rja&amp;docid=Cux2HiXESTwRCM&amp;tbnid=dpVjAju9i2ikQM:&amp;ved=0CAUQjRw&amp;url=http://www.lib.niu.edu/1994/ihy941208.html&amp;ei=I_sXUb7HM_LE0AHX84CABQ&amp;psig=AFQjCNHH9KLH9VVxTrZhyHiDbdD0eN2ZBQ&amp;ust=1360612279420955" TargetMode="Externa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hyperlink" Target="http://www.google.com/url?sa=i&amp;rct=j&amp;q=gilded+age+slums&amp;source=images&amp;cd=&amp;cad=rja&amp;docid=liDz8JqBX02hHM&amp;tbnid=BVVEGNApRnPWFM:&amp;ved=0CAUQjRw&amp;url=http://vonwendel.edu.glogster.com/gilded-age/&amp;ei=KbgXUdjqA6_W0gGXo4HgDw&amp;bvm=bv.42080656,d.dmQ&amp;psig=AFQjCNH7CNaaZ4ea0pKk4OF2ooqLLNu0EA&amp;ust=1360595182723160" TargetMode="Externa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hyperlink" Target="http://www.google.com/url?sa=i&amp;rct=j&amp;q=pullman+strike+of+1894&amp;source=images&amp;cd=&amp;cad=rja&amp;docid=-sF10Us2cRu0PM&amp;tbnid=Ivtxx95kAaWN_M:&amp;ved=0CAUQjRw&amp;url=http://www.kingsacademy.com/mhodges/03_The-World-since-1900/01_The-Last-Days-of-the-Gilded-Age/01f_Social-Cultural-Divisions.htm&amp;ei=NfwXUcq4A4-70AG7nIDQBA&amp;psig=AFQjCNHH9KLH9VVxTrZhyHiDbdD0eN2ZBQ&amp;ust=1360612279420955" TargetMode="Externa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hyperlink" Target="http://www.google.com/url?sa=i&amp;rct=j&amp;q=sherman+antitrust+act&amp;source=images&amp;cd=&amp;cad=rja&amp;docid=C6lnckVLWlhyyM&amp;tbnid=_dlbUdTWlbXm6M:&amp;ved=0CAUQjRw&amp;url=http://thamanjimmy.blogspot.com/2010/09/history-of-sherman-anti-trust-act-1890.html&amp;ei=ifwXUcDkNavy0wGwkIC4Ag&amp;psig=AFQjCNGZVpAeolh0mhbBCIXIv17NqDMjzA&amp;ust=1360612859800127" TargetMode="Externa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hyperlink" Target="http://www.google.com/url?sa=i&amp;rct=j&amp;q=sherman+antitrust+act&amp;source=images&amp;cd=&amp;cad=rja&amp;docid=ctX7L4_XVWFSTM&amp;tbnid=hh80PW_wjKdQdM:&amp;ved=0CAUQjRw&amp;url=http://galedc.com/site/uniondale/lawrence_history/4304&amp;ei=zfwXUfbBG8-u0AGV3oCgCQ&amp;psig=AFQjCNGZVpAeolh0mhbBCIXIv17NqDMjzA&amp;ust=1360612859800127" TargetMode="Externa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hyperlink" Target="http://www.google.com/url?sa=i&amp;rct=j&amp;q=clayton+antitrust+act&amp;source=images&amp;cd=&amp;cad=rja&amp;docid=e2Ir_ic_1x6hvM&amp;tbnid=gH7duw9n85GgMM:&amp;ved=0CAUQjRw&amp;url=http://www.spartacus.schoolnet.co.uk/USAtrust.htm&amp;ei=Gf0XUfOyDrSP0QH1q4DIBg&amp;psig=AFQjCNFceeQNvMoZKRrT9ABV64WMq9T4Mg&amp;ust=1360613004520022" TargetMode="Externa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Business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61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http://www.fasttrackteaching.com/burns/Unit_3_Industry/telephone_first_model_dblo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490" y="0"/>
            <a:ext cx="883951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6707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2" name="Picture 4" descr="http://t1.gstatic.com/images?q=tbn:ANd9GcRygCT9s9__QPUCPjc1FYWnrj6BN_2eQiW_UtsC35vvaiA6GfLtGGE30FHr4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7570823" cy="617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0299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File:Alexander Graham Telephone in Newyor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0"/>
            <a:ext cx="5257800" cy="6852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3092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8" name="Picture 4" descr="http://3.bp.blogspot.com/_vrlb5vm7MQE/TOz4VZzjx3I/AAAAAAAAADk/HV-bxkBYWLs/s1600/bessemer-converter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22724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8668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http://www.banklands.com/images/Workington%20No%202%20Bessemer%20vess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6056"/>
            <a:ext cx="5562600" cy="6851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6193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4. </a:t>
            </a:r>
            <a:r>
              <a:rPr lang="en-US" sz="2800" b="1" dirty="0" smtClean="0"/>
              <a:t>Assembly Line</a:t>
            </a:r>
            <a:r>
              <a:rPr lang="en-US" sz="2800" dirty="0" smtClean="0"/>
              <a:t> = developed by </a:t>
            </a:r>
            <a:r>
              <a:rPr lang="en-US" sz="2800" u="sng" dirty="0" smtClean="0"/>
              <a:t>Henry Ford</a:t>
            </a:r>
            <a:r>
              <a:rPr lang="en-US" sz="2800" dirty="0" smtClean="0"/>
              <a:t> to mass-produce </a:t>
            </a:r>
            <a:r>
              <a:rPr lang="en-US" sz="2800" u="sng" dirty="0" smtClean="0"/>
              <a:t>cars </a:t>
            </a:r>
          </a:p>
          <a:p>
            <a:pPr lvl="1"/>
            <a:r>
              <a:rPr lang="en-US" sz="2600" dirty="0" smtClean="0"/>
              <a:t>a. made the </a:t>
            </a:r>
            <a:r>
              <a:rPr lang="en-US" sz="2600" u="sng" dirty="0" smtClean="0"/>
              <a:t>Model-T </a:t>
            </a:r>
            <a:r>
              <a:rPr lang="en-US" sz="2600" dirty="0" smtClean="0"/>
              <a:t>(Tin Lizzie) </a:t>
            </a:r>
            <a:r>
              <a:rPr lang="en-US" sz="2600" u="sng" dirty="0" smtClean="0"/>
              <a:t>cheap </a:t>
            </a:r>
            <a:r>
              <a:rPr lang="en-US" sz="2600" dirty="0" smtClean="0"/>
              <a:t>enough for many to own.</a:t>
            </a:r>
          </a:p>
          <a:p>
            <a:pPr lvl="1"/>
            <a:r>
              <a:rPr lang="en-US" sz="2600" dirty="0" smtClean="0"/>
              <a:t>b. Led to </a:t>
            </a:r>
            <a:r>
              <a:rPr lang="en-US" sz="2600" u="sng" dirty="0" smtClean="0"/>
              <a:t>suburbs and mobility</a:t>
            </a:r>
          </a:p>
          <a:p>
            <a:endParaRPr lang="en-US" sz="2800" dirty="0" smtClean="0"/>
          </a:p>
          <a:p>
            <a:r>
              <a:rPr lang="en-US" sz="2800" dirty="0" smtClean="0"/>
              <a:t>5. </a:t>
            </a:r>
            <a:r>
              <a:rPr lang="en-US" sz="2800" b="1" u="sng" dirty="0" smtClean="0"/>
              <a:t>Wright Brothers</a:t>
            </a:r>
            <a:r>
              <a:rPr lang="en-US" sz="2800" dirty="0" smtClean="0"/>
              <a:t> =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powered </a:t>
            </a:r>
            <a:r>
              <a:rPr lang="en-US" sz="2800" u="sng" dirty="0" smtClean="0"/>
              <a:t>airplane flight </a:t>
            </a:r>
            <a:r>
              <a:rPr lang="en-US" sz="2800" dirty="0" smtClean="0"/>
              <a:t>on Dec. 17, 1903 in </a:t>
            </a:r>
            <a:r>
              <a:rPr lang="en-US" sz="2800" u="sng" dirty="0" smtClean="0"/>
              <a:t>Kitty Hawk, NC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1394148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0594" name="Picture 2" descr="http://www.investors.com/image/LS_120821_345.jpg.c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90497" cy="632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619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1618" name="Picture 2" descr="http://www.autolife.umd.umich.edu/Labor/L_Overview/P.833.896_Assembly-HighlandPar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0"/>
            <a:ext cx="837743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5478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http://www.fasttrackteaching.com/burns/Unit_8_1920s/Ford_assembly_line_1923_dblo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095874" cy="617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8785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http://www.hfmgv.org/exhibits/showroom/1908/t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2007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2521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u="sng" dirty="0" smtClean="0"/>
              <a:t>Introduction</a:t>
            </a:r>
            <a:r>
              <a:rPr lang="en-US" sz="3000" b="1" dirty="0" smtClean="0"/>
              <a:t>:</a:t>
            </a:r>
            <a:r>
              <a:rPr lang="en-US" sz="3000" dirty="0" smtClean="0"/>
              <a:t>  </a:t>
            </a:r>
            <a:r>
              <a:rPr lang="en-US" sz="3000" u="sng" dirty="0" smtClean="0"/>
              <a:t>Late 19</a:t>
            </a:r>
            <a:r>
              <a:rPr lang="en-US" sz="3000" u="sng" baseline="30000" dirty="0" smtClean="0"/>
              <a:t>th</a:t>
            </a:r>
            <a:r>
              <a:rPr lang="en-US" sz="3000" u="sng" dirty="0" smtClean="0"/>
              <a:t> Century</a:t>
            </a:r>
            <a:r>
              <a:rPr lang="en-US" sz="3000" dirty="0" smtClean="0"/>
              <a:t> - new inventions changed </a:t>
            </a:r>
            <a:r>
              <a:rPr lang="en-US" sz="3000" u="sng" dirty="0" smtClean="0"/>
              <a:t>rural life</a:t>
            </a:r>
            <a:r>
              <a:rPr lang="en-US" sz="3000" dirty="0" smtClean="0"/>
              <a:t> and influenced the </a:t>
            </a:r>
            <a:r>
              <a:rPr lang="en-US" sz="3000" u="sng" dirty="0" smtClean="0"/>
              <a:t>growth of cities</a:t>
            </a:r>
            <a:r>
              <a:rPr lang="en-US" sz="3000" dirty="0" smtClean="0"/>
              <a:t>.  Labor-saving devices affected both the way people </a:t>
            </a:r>
            <a:r>
              <a:rPr lang="en-US" sz="3000" u="sng" dirty="0" smtClean="0"/>
              <a:t>lived</a:t>
            </a:r>
            <a:r>
              <a:rPr lang="en-US" sz="3000" dirty="0" smtClean="0"/>
              <a:t> and the roles they played in their </a:t>
            </a:r>
            <a:r>
              <a:rPr lang="en-US" sz="3000" u="sng" dirty="0" smtClean="0"/>
              <a:t>families</a:t>
            </a:r>
            <a:r>
              <a:rPr lang="en-US" sz="3000" dirty="0" smtClean="0"/>
              <a:t> and at </a:t>
            </a:r>
            <a:r>
              <a:rPr lang="en-US" sz="3000" u="sng" dirty="0" smtClean="0"/>
              <a:t>work</a:t>
            </a:r>
            <a:r>
              <a:rPr lang="en-US" sz="3000" dirty="0" smtClean="0"/>
              <a:t>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612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File:Orville Wrigh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59940"/>
            <a:ext cx="4419600" cy="5402736"/>
          </a:xfrm>
          <a:prstGeom prst="rect">
            <a:avLst/>
          </a:prstGeom>
          <a:noFill/>
        </p:spPr>
      </p:pic>
      <p:pic>
        <p:nvPicPr>
          <p:cNvPr id="114692" name="Picture 4" descr="File:Wilbur Wrigh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762000"/>
            <a:ext cx="4114800" cy="5428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8381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 descr="File:Wright 1901 glider land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926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5520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 descr="File:First flight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81000"/>
            <a:ext cx="9161617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8365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C. Industrial development brought great wealth to a few between 1870-1917.  Why?</a:t>
            </a:r>
          </a:p>
          <a:p>
            <a:r>
              <a:rPr lang="en-US" sz="2800" dirty="0" smtClean="0"/>
              <a:t>1. “Visionaries” – saw </a:t>
            </a:r>
            <a:r>
              <a:rPr lang="en-US" sz="2800" u="sng" dirty="0" smtClean="0"/>
              <a:t>possibilities and opportunities</a:t>
            </a:r>
          </a:p>
          <a:p>
            <a:r>
              <a:rPr lang="en-US" sz="2800" dirty="0" smtClean="0"/>
              <a:t>2. willing to </a:t>
            </a:r>
            <a:r>
              <a:rPr lang="en-US" sz="2800" u="sng" dirty="0" smtClean="0"/>
              <a:t>take risks</a:t>
            </a:r>
          </a:p>
          <a:p>
            <a:r>
              <a:rPr lang="en-US" sz="2800" dirty="0" smtClean="0"/>
              <a:t>3. Used </a:t>
            </a:r>
            <a:r>
              <a:rPr lang="en-US" sz="2800" u="sng" dirty="0" smtClean="0"/>
              <a:t>capital ($)</a:t>
            </a:r>
            <a:r>
              <a:rPr lang="en-US" sz="2800" dirty="0" smtClean="0"/>
              <a:t> of others to organize companies</a:t>
            </a:r>
          </a:p>
          <a:p>
            <a:r>
              <a:rPr lang="en-US" sz="2800" dirty="0" smtClean="0"/>
              <a:t>4. </a:t>
            </a:r>
            <a:r>
              <a:rPr lang="en-US" sz="2800" u="sng" dirty="0" smtClean="0"/>
              <a:t>Eliminated competition</a:t>
            </a:r>
            <a:r>
              <a:rPr lang="en-US" sz="2800" dirty="0" smtClean="0"/>
              <a:t> &amp; helped to create </a:t>
            </a:r>
            <a:r>
              <a:rPr lang="en-US" sz="2800" u="sng" dirty="0" smtClean="0"/>
              <a:t>monopolies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3288202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D. Good Businessmen or </a:t>
            </a:r>
            <a:r>
              <a:rPr lang="en-US" u="sng" dirty="0" smtClean="0"/>
              <a:t>Robber Barons</a:t>
            </a:r>
            <a:r>
              <a:rPr lang="en-US" dirty="0" smtClean="0"/>
              <a:t>?</a:t>
            </a:r>
          </a:p>
          <a:p>
            <a:r>
              <a:rPr lang="en-US" sz="2800" dirty="0" smtClean="0"/>
              <a:t>1. </a:t>
            </a:r>
            <a:r>
              <a:rPr lang="en-US" sz="2800" b="1" dirty="0" smtClean="0"/>
              <a:t>Andrew </a:t>
            </a:r>
            <a:r>
              <a:rPr lang="en-US" sz="2800" b="1" u="sng" dirty="0" smtClean="0"/>
              <a:t>Carnegie</a:t>
            </a:r>
            <a:r>
              <a:rPr lang="en-US" sz="2800" dirty="0" smtClean="0"/>
              <a:t> = </a:t>
            </a:r>
            <a:r>
              <a:rPr lang="en-US" sz="2800" u="sng" dirty="0" smtClean="0"/>
              <a:t>steel business </a:t>
            </a:r>
            <a:r>
              <a:rPr lang="en-US" sz="2800" dirty="0" smtClean="0"/>
              <a:t>(used the </a:t>
            </a:r>
            <a:r>
              <a:rPr lang="en-US" sz="2800" u="sng" dirty="0" smtClean="0"/>
              <a:t>Bessemer Process)</a:t>
            </a:r>
          </a:p>
          <a:p>
            <a:pPr lvl="1"/>
            <a:r>
              <a:rPr lang="en-US" sz="2600" dirty="0" smtClean="0"/>
              <a:t>- Wrote </a:t>
            </a:r>
            <a:r>
              <a:rPr lang="en-US" sz="2600" i="1" u="sng" dirty="0" smtClean="0"/>
              <a:t>The Gospel of Wealth</a:t>
            </a:r>
            <a:r>
              <a:rPr lang="en-US" sz="2600" dirty="0" smtClean="0"/>
              <a:t> – rich have a duty to </a:t>
            </a:r>
            <a:r>
              <a:rPr lang="en-US" sz="2600" u="sng" dirty="0" smtClean="0"/>
              <a:t>help others (philanthropy)</a:t>
            </a:r>
          </a:p>
          <a:p>
            <a:pPr lvl="1"/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Donated $350 million for </a:t>
            </a:r>
            <a:r>
              <a:rPr lang="en-US" sz="2600" u="sng" dirty="0" smtClean="0">
                <a:solidFill>
                  <a:schemeClr val="bg1">
                    <a:lumMod val="50000"/>
                  </a:schemeClr>
                </a:solidFill>
              </a:rPr>
              <a:t>public libraries &amp; education.</a:t>
            </a:r>
            <a:endParaRPr lang="en-US" sz="2600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526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http://www.quotecollection.com/author-images/andrew-carnegi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533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7655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http://upload.wikimedia.org/wikipedia/commons/9/9c/Theodore_Gilman_with_Andrew_Carnegie_1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5181600" cy="69049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5759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http://explorepahistory.com/kora/files/1/2/1-2-1317-25-ExplorePAHistory-a0k9q9-a_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01926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7124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http://www.libertyharborrv.com/uploads/carnegi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3052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6775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http://upload.wikimedia.org/wikipedia/commons/1/1f/Carnegie_Library_of_Pittsburgh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8632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839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A. By 1880s, northeastern cities had developed a </a:t>
            </a:r>
            <a:r>
              <a:rPr lang="en-US" sz="2800" b="1" u="sng" dirty="0" smtClean="0"/>
              <a:t>modern industrial economy</a:t>
            </a:r>
            <a:r>
              <a:rPr lang="en-US" sz="2800" dirty="0" smtClean="0"/>
              <a:t>.  How?</a:t>
            </a:r>
          </a:p>
          <a:p>
            <a:pPr lvl="1"/>
            <a:r>
              <a:rPr lang="en-US" sz="2600" dirty="0" smtClean="0"/>
              <a:t>1. </a:t>
            </a:r>
            <a:r>
              <a:rPr lang="en-US" sz="2600" u="sng" dirty="0" smtClean="0"/>
              <a:t>Cheap labor (immigrants </a:t>
            </a:r>
            <a:r>
              <a:rPr lang="en-US" sz="2600" dirty="0" smtClean="0"/>
              <a:t>and migration from farms)</a:t>
            </a:r>
          </a:p>
          <a:p>
            <a:pPr lvl="1"/>
            <a:r>
              <a:rPr lang="en-US" sz="2600" dirty="0" smtClean="0"/>
              <a:t>2. </a:t>
            </a:r>
            <a:r>
              <a:rPr lang="en-US" sz="2600" u="sng" dirty="0" smtClean="0"/>
              <a:t>Abundance of raw materials </a:t>
            </a:r>
            <a:r>
              <a:rPr lang="en-US" sz="2600" dirty="0" smtClean="0"/>
              <a:t>(coal, iron ore, &amp; </a:t>
            </a:r>
            <a:r>
              <a:rPr lang="en-US" sz="2600" u="sng" dirty="0" smtClean="0"/>
              <a:t>oil</a:t>
            </a:r>
            <a:r>
              <a:rPr lang="en-US" sz="2600" dirty="0" smtClean="0"/>
              <a:t>) &amp; navigable </a:t>
            </a:r>
            <a:r>
              <a:rPr lang="en-US" sz="2600" u="sng" dirty="0" smtClean="0"/>
              <a:t>rivers</a:t>
            </a:r>
          </a:p>
          <a:p>
            <a:pPr lvl="1"/>
            <a:r>
              <a:rPr lang="en-US" sz="2600" dirty="0" smtClean="0"/>
              <a:t>3. </a:t>
            </a:r>
            <a:r>
              <a:rPr lang="en-US" sz="2600" u="sng" dirty="0" smtClean="0"/>
              <a:t>New technologies and inventions </a:t>
            </a:r>
            <a:r>
              <a:rPr lang="en-US" sz="2600" dirty="0" smtClean="0"/>
              <a:t>sped production</a:t>
            </a:r>
          </a:p>
          <a:p>
            <a:pPr lvl="1"/>
            <a:r>
              <a:rPr lang="en-US" sz="2600" dirty="0" smtClean="0"/>
              <a:t>4. </a:t>
            </a:r>
            <a:r>
              <a:rPr lang="en-US" sz="2600" u="sng" dirty="0" smtClean="0"/>
              <a:t>Laissez-faire capitalism </a:t>
            </a:r>
            <a:r>
              <a:rPr lang="en-US" sz="2600" dirty="0" smtClean="0"/>
              <a:t>(</a:t>
            </a:r>
            <a:r>
              <a:rPr lang="en-US" sz="2600" dirty="0" err="1" smtClean="0"/>
              <a:t>gov’t</a:t>
            </a:r>
            <a:r>
              <a:rPr lang="en-US" sz="2600" dirty="0" smtClean="0"/>
              <a:t> keeps </a:t>
            </a:r>
            <a:r>
              <a:rPr lang="en-US" sz="2600" u="sng" dirty="0" smtClean="0"/>
              <a:t>hands off </a:t>
            </a:r>
            <a:r>
              <a:rPr lang="en-US" sz="2600" dirty="0" smtClean="0"/>
              <a:t>business) and </a:t>
            </a:r>
            <a:r>
              <a:rPr lang="en-US" sz="2600" u="sng" dirty="0" smtClean="0"/>
              <a:t>land grants </a:t>
            </a:r>
            <a:r>
              <a:rPr lang="en-US" sz="2600" dirty="0" smtClean="0"/>
              <a:t>to RR companies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365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2. </a:t>
            </a:r>
            <a:r>
              <a:rPr lang="en-US" sz="2800" b="1" dirty="0" smtClean="0"/>
              <a:t>John D. </a:t>
            </a:r>
            <a:r>
              <a:rPr lang="en-US" sz="2800" b="1" u="sng" dirty="0" smtClean="0"/>
              <a:t>Rockefeller</a:t>
            </a:r>
            <a:r>
              <a:rPr lang="en-US" sz="2800" dirty="0" smtClean="0"/>
              <a:t> = </a:t>
            </a:r>
            <a:r>
              <a:rPr lang="en-US" sz="2800" u="sng" dirty="0" smtClean="0"/>
              <a:t>oil business</a:t>
            </a:r>
          </a:p>
          <a:p>
            <a:pPr lvl="1"/>
            <a:r>
              <a:rPr lang="en-US" sz="2600" dirty="0" smtClean="0"/>
              <a:t>a. Created </a:t>
            </a:r>
            <a:r>
              <a:rPr lang="en-US" sz="2600" u="sng" dirty="0" smtClean="0"/>
              <a:t>Standard Oil Co</a:t>
            </a:r>
            <a:r>
              <a:rPr lang="en-US" sz="2600" dirty="0" smtClean="0"/>
              <a:t>.</a:t>
            </a:r>
          </a:p>
          <a:p>
            <a:pPr lvl="1"/>
            <a:r>
              <a:rPr lang="en-US" sz="2600" dirty="0" smtClean="0"/>
              <a:t>b. </a:t>
            </a:r>
            <a:r>
              <a:rPr lang="en-US" sz="2600" u="sng" dirty="0" smtClean="0"/>
              <a:t>Ruthless</a:t>
            </a:r>
            <a:r>
              <a:rPr lang="en-US" sz="2600" dirty="0" smtClean="0"/>
              <a:t> business tactics (</a:t>
            </a:r>
            <a:r>
              <a:rPr lang="en-US" sz="2600" u="sng" dirty="0" smtClean="0"/>
              <a:t>secret </a:t>
            </a:r>
            <a:r>
              <a:rPr lang="en-US" sz="2600" dirty="0" smtClean="0"/>
              <a:t>deals, </a:t>
            </a:r>
            <a:r>
              <a:rPr lang="en-US" sz="2600" u="sng" dirty="0" smtClean="0"/>
              <a:t>deception</a:t>
            </a:r>
            <a:r>
              <a:rPr lang="en-US" sz="2600" dirty="0" smtClean="0"/>
              <a:t>)</a:t>
            </a:r>
          </a:p>
          <a:p>
            <a:pPr lvl="1"/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- Donated </a:t>
            </a:r>
            <a:r>
              <a:rPr lang="en-US" sz="2600" u="sng" dirty="0" smtClean="0">
                <a:solidFill>
                  <a:schemeClr val="bg1">
                    <a:lumMod val="50000"/>
                  </a:schemeClr>
                </a:solidFill>
              </a:rPr>
              <a:t>$500 million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 to public</a:t>
            </a:r>
            <a:endParaRPr lang="en-US" sz="2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6408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http://upload.wikimedia.org/wikipedia/commons/thumb/6/6f/John_D._Rockefeller_1885.jpg/220px-John_D._Rockefeller_18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474452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17134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File:OILSTO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9119014" cy="556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51625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File:Jdr-k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0"/>
            <a:ext cx="4114800" cy="68390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83511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3. </a:t>
            </a:r>
            <a:r>
              <a:rPr lang="en-US" sz="2800" b="1" dirty="0" smtClean="0"/>
              <a:t>J.P. </a:t>
            </a:r>
            <a:r>
              <a:rPr lang="en-US" sz="2800" b="1" u="sng" dirty="0" smtClean="0"/>
              <a:t>Morgan</a:t>
            </a:r>
            <a:r>
              <a:rPr lang="en-US" sz="2800" dirty="0" smtClean="0"/>
              <a:t> = </a:t>
            </a:r>
            <a:r>
              <a:rPr lang="en-US" sz="2800" u="sng" dirty="0" smtClean="0"/>
              <a:t>finance</a:t>
            </a:r>
          </a:p>
          <a:p>
            <a:pPr lvl="1"/>
            <a:r>
              <a:rPr lang="en-US" sz="2600" dirty="0" smtClean="0"/>
              <a:t>- owned </a:t>
            </a:r>
            <a:r>
              <a:rPr lang="en-US" sz="2600" u="sng" dirty="0" smtClean="0"/>
              <a:t>banks</a:t>
            </a:r>
            <a:r>
              <a:rPr lang="en-US" sz="2600" dirty="0" smtClean="0"/>
              <a:t>, railroads, &amp; bought out </a:t>
            </a:r>
            <a:r>
              <a:rPr lang="en-US" sz="2600" u="sng" dirty="0" smtClean="0"/>
              <a:t>Carnegie</a:t>
            </a:r>
          </a:p>
          <a:p>
            <a:endParaRPr lang="en-US" sz="2800" dirty="0" smtClean="0"/>
          </a:p>
          <a:p>
            <a:r>
              <a:rPr lang="en-US" sz="2800" dirty="0" smtClean="0"/>
              <a:t>4. </a:t>
            </a:r>
            <a:r>
              <a:rPr lang="en-US" sz="2800" b="1" dirty="0" smtClean="0"/>
              <a:t>Cornelius </a:t>
            </a:r>
            <a:r>
              <a:rPr lang="en-US" sz="2800" b="1" u="sng" dirty="0" smtClean="0"/>
              <a:t>Vanderbilt</a:t>
            </a:r>
            <a:r>
              <a:rPr lang="en-US" sz="2800" dirty="0" smtClean="0"/>
              <a:t> = </a:t>
            </a:r>
            <a:r>
              <a:rPr lang="en-US" sz="2800" u="sng" dirty="0" smtClean="0"/>
              <a:t>railroad</a:t>
            </a:r>
            <a:r>
              <a:rPr lang="en-US" sz="2800" dirty="0" smtClean="0"/>
              <a:t> business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83175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http://www.starway.org/Titanic/pictures/JPMorg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501161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14712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http://www.hangthebankers.com/wp-content/uploads/2012/06/JP-Morg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91184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http://upload.wikimedia.org/wikipedia/commons/thumb/5/57/Cornelius_Vanderbilt_Daguerrotype2.jpg/250px-Cornelius_Vanderbilt_Daguerrotyp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513323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13096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File:Vanderbilt &amp; Fis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143820" cy="601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69379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Gilded 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68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4525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B. Innovations that Improve the Standard of Living</a:t>
            </a:r>
          </a:p>
          <a:p>
            <a:r>
              <a:rPr lang="en-US" sz="2800" dirty="0" smtClean="0"/>
              <a:t>1. </a:t>
            </a:r>
            <a:r>
              <a:rPr lang="en-US" sz="2800" b="1" u="sng" dirty="0" smtClean="0"/>
              <a:t>Electricity</a:t>
            </a:r>
            <a:r>
              <a:rPr lang="en-US" sz="2800" dirty="0" smtClean="0"/>
              <a:t> = </a:t>
            </a:r>
            <a:r>
              <a:rPr lang="en-US" sz="2800" u="sng" dirty="0" smtClean="0"/>
              <a:t>Thomas Edison</a:t>
            </a:r>
            <a:r>
              <a:rPr lang="en-US" sz="2800" dirty="0" smtClean="0"/>
              <a:t> – </a:t>
            </a:r>
          </a:p>
          <a:p>
            <a:pPr lvl="1"/>
            <a:r>
              <a:rPr lang="en-US" sz="2600" dirty="0" smtClean="0"/>
              <a:t>a. Developed the </a:t>
            </a:r>
            <a:r>
              <a:rPr lang="en-US" sz="2600" u="sng" dirty="0" smtClean="0"/>
              <a:t>light bulb</a:t>
            </a:r>
          </a:p>
          <a:p>
            <a:pPr lvl="1"/>
            <a:r>
              <a:rPr lang="en-US" sz="2600" dirty="0" smtClean="0"/>
              <a:t>b. Built </a:t>
            </a:r>
            <a:r>
              <a:rPr lang="en-US" sz="2600" u="sng" dirty="0" smtClean="0"/>
              <a:t>power plants </a:t>
            </a:r>
            <a:r>
              <a:rPr lang="en-US" sz="2600" dirty="0" smtClean="0"/>
              <a:t>to provide </a:t>
            </a:r>
            <a:r>
              <a:rPr lang="en-US" sz="2600" u="sng" dirty="0" smtClean="0"/>
              <a:t>electricity</a:t>
            </a:r>
          </a:p>
          <a:p>
            <a:r>
              <a:rPr lang="en-US" sz="2800" dirty="0" smtClean="0"/>
              <a:t>2. </a:t>
            </a:r>
            <a:r>
              <a:rPr lang="en-US" sz="2800" b="1" u="sng" dirty="0" smtClean="0"/>
              <a:t>Telephone</a:t>
            </a:r>
            <a:r>
              <a:rPr lang="en-US" sz="2800" dirty="0" smtClean="0"/>
              <a:t> = invented by </a:t>
            </a:r>
            <a:r>
              <a:rPr lang="en-US" sz="2800" u="sng" dirty="0" smtClean="0"/>
              <a:t>Alexander Graham Bell </a:t>
            </a:r>
            <a:r>
              <a:rPr lang="en-US" sz="2800" dirty="0" smtClean="0"/>
              <a:t>in 1876</a:t>
            </a:r>
          </a:p>
          <a:p>
            <a:r>
              <a:rPr lang="en-US" sz="2800" dirty="0" smtClean="0"/>
              <a:t>3. </a:t>
            </a:r>
            <a:r>
              <a:rPr lang="en-US" sz="2800" b="1" u="sng" dirty="0" smtClean="0"/>
              <a:t>Bessemer process</a:t>
            </a:r>
            <a:r>
              <a:rPr lang="en-US" sz="2800" dirty="0" smtClean="0"/>
              <a:t> = better, </a:t>
            </a:r>
            <a:r>
              <a:rPr lang="en-US" sz="2800" u="sng" dirty="0" smtClean="0"/>
              <a:t>cheaper</a:t>
            </a:r>
            <a:r>
              <a:rPr lang="en-US" sz="2800" dirty="0" smtClean="0"/>
              <a:t> way to produce </a:t>
            </a:r>
            <a:r>
              <a:rPr lang="en-US" sz="2800" u="sng" dirty="0" smtClean="0"/>
              <a:t>steel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23856913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Most </a:t>
            </a:r>
            <a:r>
              <a:rPr lang="en-US" sz="2800" u="sng" dirty="0" smtClean="0"/>
              <a:t>working class</a:t>
            </a:r>
            <a:r>
              <a:rPr lang="en-US" sz="2800" dirty="0" smtClean="0"/>
              <a:t> people squeezed into dark and crowded </a:t>
            </a:r>
            <a:r>
              <a:rPr lang="en-US" sz="2800" u="sng" dirty="0" smtClean="0"/>
              <a:t>tenements</a:t>
            </a:r>
            <a:r>
              <a:rPr lang="en-US" sz="2800" dirty="0" smtClean="0"/>
              <a:t>, which only added to the urban problems of </a:t>
            </a:r>
            <a:r>
              <a:rPr lang="en-US" sz="2800" u="sng" dirty="0" smtClean="0"/>
              <a:t>crime, pollution, and disease</a:t>
            </a:r>
            <a:r>
              <a:rPr lang="en-US" sz="2800" dirty="0" smtClean="0"/>
              <a:t>.  </a:t>
            </a:r>
          </a:p>
          <a:p>
            <a:r>
              <a:rPr lang="en-US" sz="2800" dirty="0" smtClean="0"/>
              <a:t>Many families had to send their </a:t>
            </a:r>
            <a:r>
              <a:rPr lang="en-US" sz="2800" u="sng" dirty="0" smtClean="0"/>
              <a:t>children</a:t>
            </a:r>
            <a:r>
              <a:rPr lang="en-US" sz="2800" dirty="0" smtClean="0"/>
              <a:t> to work in the factories.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64190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onestar.edu/departments/libraries/kingwood-library%5Ctenement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0"/>
            <a:ext cx="5257800" cy="68715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0145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http://www.cdc.gov/NCEH/publications/books/housing/Graphics/chapter_01/Figure1.01.bm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0"/>
            <a:ext cx="524740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9087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http://38ccda.medialib.glogster.com/media/e914bfc527e1782af9ee1e28ef7bbe53fc5849c84cf9aadcbb131d74b3dbdcdf/urban-slums-pictur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799" y="0"/>
            <a:ext cx="536863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0294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http://edu.glogster.com/media/4/24/31/84/2431842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9205990" cy="670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64611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http://project810.files.wordpress.com/2007/12/slum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0"/>
            <a:ext cx="535131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54193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http://www.academicamerican.com/recongildedage/images/childlabo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96" y="762000"/>
            <a:ext cx="9125204" cy="541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91542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1. </a:t>
            </a:r>
            <a:r>
              <a:rPr lang="en-US" u="sng" dirty="0" smtClean="0"/>
              <a:t>Dangerous</a:t>
            </a:r>
            <a:r>
              <a:rPr lang="en-US" dirty="0" smtClean="0"/>
              <a:t> factories – </a:t>
            </a:r>
            <a:r>
              <a:rPr lang="en-US" u="sng" dirty="0" smtClean="0"/>
              <a:t>dust</a:t>
            </a:r>
            <a:r>
              <a:rPr lang="en-US" dirty="0" smtClean="0"/>
              <a:t> and toxic </a:t>
            </a:r>
            <a:r>
              <a:rPr lang="en-US" u="sng" dirty="0" smtClean="0"/>
              <a:t>fumes</a:t>
            </a:r>
            <a:r>
              <a:rPr lang="en-US" dirty="0" smtClean="0"/>
              <a:t>; </a:t>
            </a:r>
            <a:r>
              <a:rPr lang="en-US" u="sng" dirty="0" smtClean="0"/>
              <a:t>injuries</a:t>
            </a:r>
            <a:r>
              <a:rPr lang="en-US" dirty="0" smtClean="0"/>
              <a:t> from machines</a:t>
            </a:r>
          </a:p>
          <a:p>
            <a:r>
              <a:rPr lang="en-US" dirty="0" smtClean="0"/>
              <a:t>2. </a:t>
            </a:r>
            <a:r>
              <a:rPr lang="en-US" u="sng" dirty="0" smtClean="0"/>
              <a:t>Child labor</a:t>
            </a:r>
            <a:r>
              <a:rPr lang="en-US" dirty="0" smtClean="0"/>
              <a:t> – Kids toiled long hours in factories.</a:t>
            </a:r>
          </a:p>
          <a:p>
            <a:r>
              <a:rPr lang="en-US" dirty="0" smtClean="0"/>
              <a:t>3. Average worker in 1900 – </a:t>
            </a:r>
            <a:r>
              <a:rPr lang="en-US" u="sng" dirty="0" smtClean="0"/>
              <a:t>60hr</a:t>
            </a:r>
            <a:r>
              <a:rPr lang="en-US" dirty="0" smtClean="0"/>
              <a:t> work week, </a:t>
            </a:r>
            <a:r>
              <a:rPr lang="en-US" u="sng" dirty="0" smtClean="0"/>
              <a:t>low pay</a:t>
            </a:r>
            <a:r>
              <a:rPr lang="en-US" dirty="0" smtClean="0"/>
              <a:t>, no </a:t>
            </a:r>
            <a:r>
              <a:rPr lang="en-US" u="sng" dirty="0" smtClean="0"/>
              <a:t>insurance</a:t>
            </a:r>
            <a:r>
              <a:rPr lang="en-US" dirty="0" smtClean="0"/>
              <a:t>, no vacations, no retirement plans</a:t>
            </a:r>
          </a:p>
          <a:p>
            <a:r>
              <a:rPr lang="en-US" dirty="0" smtClean="0"/>
              <a:t>4. Women – worked in </a:t>
            </a:r>
            <a:r>
              <a:rPr lang="en-US" u="sng" dirty="0" smtClean="0"/>
              <a:t>domestic</a:t>
            </a:r>
            <a:r>
              <a:rPr lang="en-US" dirty="0" smtClean="0"/>
              <a:t>-related industries for </a:t>
            </a:r>
            <a:r>
              <a:rPr lang="en-US" u="sng" dirty="0" smtClean="0"/>
              <a:t>lower pay</a:t>
            </a:r>
          </a:p>
          <a:p>
            <a:r>
              <a:rPr lang="en-US" dirty="0" smtClean="0"/>
              <a:t>5. </a:t>
            </a:r>
            <a:r>
              <a:rPr lang="en-US" u="sng" dirty="0" smtClean="0"/>
              <a:t>Company towns</a:t>
            </a:r>
            <a:r>
              <a:rPr lang="en-US" dirty="0" smtClean="0"/>
              <a:t> – bosses owned </a:t>
            </a:r>
            <a:r>
              <a:rPr lang="en-US" u="sng" dirty="0" smtClean="0"/>
              <a:t>apartments</a:t>
            </a:r>
            <a:r>
              <a:rPr lang="en-US" dirty="0" smtClean="0"/>
              <a:t> and </a:t>
            </a:r>
            <a:r>
              <a:rPr lang="en-US" u="sng" dirty="0" smtClean="0"/>
              <a:t>stores</a:t>
            </a:r>
          </a:p>
          <a:p>
            <a:pPr>
              <a:buNone/>
            </a:pPr>
            <a:r>
              <a:rPr lang="en-US" dirty="0" smtClean="0"/>
              <a:t>	 – workers forced to pay </a:t>
            </a:r>
            <a:r>
              <a:rPr lang="en-US" u="sng" dirty="0" smtClean="0"/>
              <a:t>higher rents</a:t>
            </a:r>
            <a:r>
              <a:rPr lang="en-US" dirty="0" smtClean="0"/>
              <a:t> and </a:t>
            </a:r>
            <a:r>
              <a:rPr lang="en-US" u="sng" dirty="0" smtClean="0"/>
              <a:t>prices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9502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Picture 4" descr="http://2.bp.blogspot.com/-eZWJWTgzxvo/TksmVBVIZhI/AAAAAAAALCU/jh_ZEq-bVKg/s1600/Robber%2Bbaron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74" y="381000"/>
            <a:ext cx="9130226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9893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http://yamacanyons.net/GildedAge7RRBuild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986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2775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1378" name="Picture 2" descr="File:Edison and phonograph edit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0"/>
            <a:ext cx="544068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87151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leventhstack.files.wordpress.com/2012/04/worker1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511" y="304800"/>
            <a:ext cx="9166511" cy="601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00872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http://faculty.weber.edu/kmackay/steelgrou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9139249" cy="586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48198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http://3.bp.blogspot.com/-o7bDeP_bUUY/ToI8zWCmLFI/AAAAAAAAAD8/OCgsWbQ_95M/s1600/160581_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9241172" cy="647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93316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http://cdn.dipity.com/uploads/events/26e155205507b745e3dedfeb11c8b472_1M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89717" cy="617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43815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http://www2.maxwell.syr.edu/plegal/save2/amadorwq1_files/image0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850252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23648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http://1.bp.blogspot.com/-HCsGISpJuPQ/ToG9cfPoikI/AAAAAAAAAD0/e2pIukJatyE/s400/childfactoryworker4_adb1f45f9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22535" cy="647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85915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http://1.bp.blogspot.com/-oa-6mlTZXTY/Tksnj-c4bLI/AAAAAAAALC8/edcOAQrIXZc/s1600/Mantle%2Bfactory%252C%2BWichita%252C%2BKS%252C%2B1938%252C%2BS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780"/>
            <a:ext cx="8534400" cy="68552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67487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Unions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1. Labor union – </a:t>
            </a:r>
            <a:r>
              <a:rPr lang="en-US" u="sng" dirty="0" smtClean="0"/>
              <a:t>workers organize to seek better pay and working conditions</a:t>
            </a:r>
          </a:p>
          <a:p>
            <a:r>
              <a:rPr lang="en-US" dirty="0" smtClean="0"/>
              <a:t>2. </a:t>
            </a:r>
            <a:r>
              <a:rPr lang="en-US" u="sng" dirty="0" smtClean="0"/>
              <a:t>Unions</a:t>
            </a:r>
            <a:r>
              <a:rPr lang="en-US" dirty="0" smtClean="0"/>
              <a:t> were difficult to organize in early 1900s.</a:t>
            </a:r>
          </a:p>
          <a:p>
            <a:pPr lvl="1"/>
            <a:r>
              <a:rPr lang="en-US" dirty="0" smtClean="0"/>
              <a:t>a. </a:t>
            </a:r>
            <a:r>
              <a:rPr lang="en-US" u="sng" dirty="0" smtClean="0"/>
              <a:t>surplus cheap labor </a:t>
            </a:r>
            <a:r>
              <a:rPr lang="en-US" dirty="0" smtClean="0"/>
              <a:t>gave factory owners the upper hand</a:t>
            </a:r>
          </a:p>
          <a:p>
            <a:pPr lvl="1"/>
            <a:r>
              <a:rPr lang="en-US" dirty="0" smtClean="0"/>
              <a:t>b. Many different languages – </a:t>
            </a:r>
            <a:r>
              <a:rPr lang="en-US" u="sng" dirty="0" smtClean="0"/>
              <a:t>hard to communicate</a:t>
            </a:r>
          </a:p>
          <a:p>
            <a:r>
              <a:rPr lang="en-US" dirty="0" smtClean="0"/>
              <a:t>3.  Unions used </a:t>
            </a:r>
            <a:r>
              <a:rPr lang="en-US" u="sng" dirty="0" smtClean="0"/>
              <a:t>strikes</a:t>
            </a:r>
            <a:r>
              <a:rPr lang="en-US" dirty="0" smtClean="0"/>
              <a:t> to force management to listen to </a:t>
            </a:r>
            <a:r>
              <a:rPr lang="en-US" u="sng" dirty="0" smtClean="0"/>
              <a:t>demands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9044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http://www.theblaze.com/wp-content/uploads/2011/11/414px-Haymarketnewspap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0"/>
            <a:ext cx="4724400" cy="68279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68790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http://cdn.dipity.com/uploads/events/d84b0839bb99cc36428e16f8d2627283_1M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9595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750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File:Edison bul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0"/>
            <a:ext cx="4343400" cy="6810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33362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http://upload.wikimedia.org/wikipedia/commons/6/60/Keeping_war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0"/>
            <a:ext cx="492227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80755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Early Unions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9371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Knights of Labor (1869)</a:t>
            </a:r>
          </a:p>
          <a:p>
            <a:r>
              <a:rPr lang="en-US" b="1" dirty="0" smtClean="0"/>
              <a:t>Allowed:  </a:t>
            </a:r>
            <a:r>
              <a:rPr lang="en-US" u="sng" dirty="0" smtClean="0"/>
              <a:t>all workers </a:t>
            </a:r>
            <a:r>
              <a:rPr lang="en-US" dirty="0" smtClean="0"/>
              <a:t>(skilled &amp; unskilled)</a:t>
            </a:r>
          </a:p>
          <a:p>
            <a:r>
              <a:rPr lang="en-US" b="1" dirty="0" smtClean="0"/>
              <a:t>Advocated: </a:t>
            </a:r>
            <a:r>
              <a:rPr lang="en-US" dirty="0" smtClean="0"/>
              <a:t>end </a:t>
            </a:r>
            <a:r>
              <a:rPr lang="en-US" u="sng" dirty="0" smtClean="0"/>
              <a:t>child</a:t>
            </a:r>
            <a:r>
              <a:rPr lang="en-US" dirty="0" smtClean="0"/>
              <a:t> labor, </a:t>
            </a:r>
            <a:r>
              <a:rPr lang="en-US" u="sng" dirty="0" smtClean="0"/>
              <a:t>8</a:t>
            </a:r>
            <a:r>
              <a:rPr lang="en-US" dirty="0" smtClean="0"/>
              <a:t> hr days, </a:t>
            </a:r>
            <a:r>
              <a:rPr lang="en-US" u="sng" dirty="0" smtClean="0"/>
              <a:t>equal pay</a:t>
            </a:r>
            <a:r>
              <a:rPr lang="en-US" dirty="0" smtClean="0"/>
              <a:t> for women</a:t>
            </a:r>
          </a:p>
          <a:p>
            <a:r>
              <a:rPr lang="en-US" dirty="0" smtClean="0"/>
              <a:t>- Membership declined after </a:t>
            </a:r>
            <a:r>
              <a:rPr lang="en-US" u="sng" dirty="0" smtClean="0"/>
              <a:t>Haymarket Square Riot </a:t>
            </a:r>
          </a:p>
          <a:p>
            <a:pPr lvl="1"/>
            <a:r>
              <a:rPr lang="en-US" dirty="0" smtClean="0"/>
              <a:t>(7 police officers killed at a labor rally </a:t>
            </a:r>
            <a:r>
              <a:rPr lang="en-US" dirty="0" smtClean="0">
                <a:latin typeface="Arial"/>
                <a:cs typeface="Arial"/>
              </a:rPr>
              <a:t>→</a:t>
            </a:r>
            <a:r>
              <a:rPr lang="en-US" dirty="0" smtClean="0"/>
              <a:t> union was </a:t>
            </a:r>
            <a:r>
              <a:rPr lang="en-US" u="sng" dirty="0" smtClean="0"/>
              <a:t>blamed</a:t>
            </a:r>
            <a:r>
              <a:rPr lang="en-US" dirty="0" smtClean="0"/>
              <a:t> for violence)</a:t>
            </a:r>
          </a:p>
        </p:txBody>
      </p:sp>
    </p:spTree>
    <p:extLst>
      <p:ext uri="{BB962C8B-B14F-4D97-AF65-F5344CB8AC3E}">
        <p14:creationId xmlns:p14="http://schemas.microsoft.com/office/powerpoint/2010/main" val="3591561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http://www.creativepro.com/files/story_images/20050905_fg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590549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16688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American Fed. Of Labor (1886)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Allowed: </a:t>
            </a:r>
            <a:r>
              <a:rPr lang="en-US" dirty="0" smtClean="0"/>
              <a:t>Only </a:t>
            </a:r>
            <a:r>
              <a:rPr lang="en-US" u="sng" dirty="0" smtClean="0"/>
              <a:t>skilled workers</a:t>
            </a:r>
          </a:p>
          <a:p>
            <a:r>
              <a:rPr lang="en-US" b="1" dirty="0" smtClean="0"/>
              <a:t>Fought for</a:t>
            </a:r>
            <a:r>
              <a:rPr lang="en-US" dirty="0" smtClean="0"/>
              <a:t>: </a:t>
            </a:r>
            <a:r>
              <a:rPr lang="en-US" u="sng" dirty="0" smtClean="0"/>
              <a:t>higher wages and improved working conditions</a:t>
            </a:r>
          </a:p>
          <a:p>
            <a:r>
              <a:rPr lang="en-US" dirty="0" smtClean="0"/>
              <a:t>Led by </a:t>
            </a:r>
            <a:r>
              <a:rPr lang="en-US" u="sng" dirty="0" smtClean="0"/>
              <a:t>Samuel Gompers</a:t>
            </a:r>
          </a:p>
          <a:p>
            <a:pPr>
              <a:buNone/>
            </a:pP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35878431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1.shmoop.com/media/images/large/samuel-gompers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0"/>
            <a:ext cx="568052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21332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http://www.sjsapush.com/resources/american%20federation%20of%20labo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0"/>
            <a:ext cx="6781800" cy="690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95207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railway union (1893)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Included: </a:t>
            </a:r>
            <a:r>
              <a:rPr lang="en-US" u="sng" dirty="0" smtClean="0"/>
              <a:t>railroad workers</a:t>
            </a:r>
          </a:p>
          <a:p>
            <a:r>
              <a:rPr lang="en-US" dirty="0" smtClean="0"/>
              <a:t>More effective - a strike could shut down the </a:t>
            </a:r>
            <a:r>
              <a:rPr lang="en-US" u="sng" dirty="0" smtClean="0"/>
              <a:t>entire industry</a:t>
            </a:r>
          </a:p>
          <a:p>
            <a:r>
              <a:rPr lang="en-US" dirty="0" smtClean="0"/>
              <a:t>Led by </a:t>
            </a:r>
            <a:r>
              <a:rPr lang="en-US" u="sng" dirty="0" smtClean="0"/>
              <a:t>Eugene Debs</a:t>
            </a:r>
          </a:p>
        </p:txBody>
      </p:sp>
    </p:spTree>
    <p:extLst>
      <p:ext uri="{BB962C8B-B14F-4D97-AF65-F5344CB8AC3E}">
        <p14:creationId xmlns:p14="http://schemas.microsoft.com/office/powerpoint/2010/main" val="15446580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80" name="Picture 4" descr="File:Eugene Debs Martin Elliott 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0"/>
            <a:ext cx="802887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27096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http://blsciblogs.baruch.cuny.edu/his1005fall2010/files/2010/09/EugeneDebs_0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89154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64603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ILGWU – International Ladies’ Garment Workers 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Comprised of female seamstresses</a:t>
            </a:r>
            <a:endParaRPr lang="en-US" u="sng" dirty="0"/>
          </a:p>
        </p:txBody>
      </p:sp>
      <p:pic>
        <p:nvPicPr>
          <p:cNvPr id="77828" name="Picture 4" descr="http://library.sfsu.edu/exhibits/labels/images/labels/ilg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362200"/>
            <a:ext cx="465709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8612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File:PyramidParthen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159658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01687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annamade.files.wordpress.com/2012/03/international-ladies-garment-workers-un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57" y="0"/>
            <a:ext cx="890154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423792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http://forward.com/workspace/assets/images/articles/womenslabor-08270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214774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411969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Strikes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Homestead</a:t>
            </a:r>
            <a:r>
              <a:rPr lang="en-US" b="1" dirty="0" smtClean="0"/>
              <a:t> Strike (1892) – </a:t>
            </a:r>
            <a:r>
              <a:rPr lang="en-US" b="1" u="sng" dirty="0" smtClean="0"/>
              <a:t>Pennsylvania</a:t>
            </a:r>
          </a:p>
          <a:p>
            <a:pPr lvl="1"/>
            <a:r>
              <a:rPr lang="en-US" u="sng" dirty="0" smtClean="0"/>
              <a:t>Steel workers </a:t>
            </a:r>
            <a:r>
              <a:rPr lang="en-US" dirty="0" smtClean="0"/>
              <a:t>- on strike after a </a:t>
            </a:r>
            <a:r>
              <a:rPr lang="en-US" u="sng" dirty="0" smtClean="0"/>
              <a:t>wage cut</a:t>
            </a:r>
          </a:p>
          <a:p>
            <a:pPr lvl="1"/>
            <a:r>
              <a:rPr lang="en-US" dirty="0" smtClean="0"/>
              <a:t>-Carnegie used lockouts, scabs, &amp; a private army</a:t>
            </a:r>
          </a:p>
          <a:p>
            <a:pPr lvl="1"/>
            <a:r>
              <a:rPr lang="en-US" b="1" dirty="0" smtClean="0"/>
              <a:t>Outcome: </a:t>
            </a:r>
            <a:r>
              <a:rPr lang="en-US" u="sng" dirty="0" smtClean="0"/>
              <a:t>steel union lost </a:t>
            </a:r>
            <a:r>
              <a:rPr lang="en-US" dirty="0" smtClean="0"/>
              <a:t>– people afraid to join afterward</a:t>
            </a:r>
          </a:p>
        </p:txBody>
      </p:sp>
    </p:spTree>
    <p:extLst>
      <p:ext uri="{BB962C8B-B14F-4D97-AF65-F5344CB8AC3E}">
        <p14:creationId xmlns:p14="http://schemas.microsoft.com/office/powerpoint/2010/main" val="251217234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 descr="http://occupiedmedia.us/site/wp-content/uploads/2012/05/Screen-Shot-2012-05-10-at-2.17.15-PM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" y="228600"/>
            <a:ext cx="9135531" cy="632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649085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aulinescookbook.files.wordpress.com/2011/01/net-profits-carnegie-steel-mills-1875-1900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392" y="457200"/>
            <a:ext cx="9159392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91743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http://upload.wikimedia.org/wikipedia/commons/thumb/f/ff/Henry_Clay_Frick.jpg/220px-Henry_Clay_Fri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33400"/>
            <a:ext cx="4378723" cy="6010794"/>
          </a:xfrm>
          <a:prstGeom prst="rect">
            <a:avLst/>
          </a:prstGeom>
          <a:noFill/>
        </p:spPr>
      </p:pic>
      <p:pic>
        <p:nvPicPr>
          <p:cNvPr id="186374" name="Picture 6" descr="http://external.ak.fbcdn.net/safe_image.php?d=AQA8uPjvNCDQIab8&amp;w=720&amp;h=901&amp;url=http%3A%2F%2Fupload.wikimedia.org%2Fwikipedia%2Fcommons%2Fthumb%2F0%2F09%2FAndrew_Carnegie%252C_three-quarter_length_portrait%252C_seated%252C_facing_slightly_left%252C_1913-crop.jpg%2F720px-Andrew_Carnegie%252C_three-quarter_length_portrait%252C_seated%252C_facing_slightly_left%252C_1913-crop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"/>
            <a:ext cx="4438841" cy="556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523172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http://c10788012.r12.cf2.rackcdn.com/03-17-21_the-frick-home_origina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30" y="304800"/>
            <a:ext cx="9130470" cy="617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00708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 descr="http://www.thefrickpittsburgh.org/_images/parlor_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9119569" cy="510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798650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 descr="http://www.designinghomelifestyles.com/10spring/frick-Clayton-staircas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858981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06905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http://www.east-buc.k12.ia.us/04_05/US1/cj/cj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167808" cy="586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3783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9/9d/Thomas_Edison2.jpg/220px-Thomas_Edis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399" y="0"/>
            <a:ext cx="535021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810850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http://explorepahistory.com/kora/files/1/2/1-2-A71-25-ExplorePAHistory-a0j4m9-a_34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75" y="152400"/>
            <a:ext cx="9100125" cy="640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585739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http://www.steelvalleytrail.org/POIpix/battl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082422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345774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http://media-3.web.britannica.com/eb-media/48/71048-004-230C295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04008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399212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 descr="http://3.bp.blogspot.com/-WzxIz3wDUic/T6E3-o6NNXI/AAAAAAAA0do/AFc07lLPC9c/s1600/IMG_711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267567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Pullman</a:t>
            </a:r>
            <a:r>
              <a:rPr lang="en-US" dirty="0" smtClean="0"/>
              <a:t> Strike (1896) – </a:t>
            </a:r>
            <a:r>
              <a:rPr lang="en-US" u="sng" dirty="0" smtClean="0"/>
              <a:t>Illinois</a:t>
            </a:r>
          </a:p>
          <a:p>
            <a:pPr lvl="1"/>
            <a:r>
              <a:rPr lang="en-US" dirty="0" smtClean="0"/>
              <a:t>ARU - </a:t>
            </a:r>
            <a:r>
              <a:rPr lang="en-US" u="sng" dirty="0" smtClean="0"/>
              <a:t>wages</a:t>
            </a:r>
            <a:r>
              <a:rPr lang="en-US" dirty="0" smtClean="0"/>
              <a:t> were </a:t>
            </a:r>
            <a:r>
              <a:rPr lang="en-US" u="sng" dirty="0" smtClean="0"/>
              <a:t>cut</a:t>
            </a:r>
            <a:r>
              <a:rPr lang="en-US" dirty="0" smtClean="0"/>
              <a:t> &amp; </a:t>
            </a:r>
            <a:r>
              <a:rPr lang="en-US" u="sng" dirty="0" smtClean="0"/>
              <a:t>prices increased</a:t>
            </a:r>
            <a:r>
              <a:rPr lang="en-US" dirty="0" smtClean="0"/>
              <a:t> at Pullman Co. Town</a:t>
            </a:r>
          </a:p>
          <a:p>
            <a:pPr lvl="1"/>
            <a:r>
              <a:rPr lang="en-US" dirty="0" smtClean="0"/>
              <a:t>-Railroad </a:t>
            </a:r>
            <a:r>
              <a:rPr lang="en-US" u="sng" dirty="0" smtClean="0"/>
              <a:t>stopped running</a:t>
            </a:r>
            <a:r>
              <a:rPr lang="en-US" dirty="0" smtClean="0"/>
              <a:t>!  </a:t>
            </a:r>
            <a:r>
              <a:rPr lang="en-US" u="sng" dirty="0" smtClean="0"/>
              <a:t>Mail</a:t>
            </a:r>
            <a:r>
              <a:rPr lang="en-US" dirty="0" smtClean="0"/>
              <a:t> cars were attached </a:t>
            </a:r>
            <a:r>
              <a:rPr lang="en-US" dirty="0" smtClean="0">
                <a:latin typeface="Arial"/>
                <a:cs typeface="Arial"/>
              </a:rPr>
              <a:t>→ </a:t>
            </a:r>
            <a:r>
              <a:rPr lang="en-US" dirty="0" smtClean="0"/>
              <a:t>rains had to run</a:t>
            </a:r>
          </a:p>
          <a:p>
            <a:pPr lvl="1"/>
            <a:r>
              <a:rPr lang="en-US" b="1" dirty="0" smtClean="0"/>
              <a:t>Outcome:</a:t>
            </a:r>
            <a:r>
              <a:rPr lang="en-US" dirty="0" smtClean="0"/>
              <a:t>  Pres. Cleveland sent in </a:t>
            </a:r>
            <a:r>
              <a:rPr lang="en-US" u="sng" dirty="0" smtClean="0"/>
              <a:t>troops</a:t>
            </a:r>
            <a:r>
              <a:rPr lang="en-US" dirty="0" smtClean="0"/>
              <a:t> to protect the mail – </a:t>
            </a:r>
            <a:r>
              <a:rPr lang="en-US" u="sng" dirty="0" smtClean="0"/>
              <a:t>union lost</a:t>
            </a:r>
            <a:r>
              <a:rPr lang="en-US" dirty="0" smtClean="0"/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0870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 descr="http://www.diningchicago.com/blog/wp-content/uploads/2010/09/pullmancartoonw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853786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701349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inshumanities.unl.edu/peattie/images/figures/ep.nov.foy.pa.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9098970" cy="541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128556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File:AmericanRailwayUn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0201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782482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http://www.lib.niu.edu/1994/ihy941208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9207146" cy="518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862573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 descr="Soldiers dispatched to suppress the Pullman Stri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-1"/>
            <a:ext cx="4648200" cy="6797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3670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www.uh.edu/engines/agbell1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509501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886442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of labor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u="sng" dirty="0" smtClean="0"/>
              <a:t>Factory owners</a:t>
            </a:r>
            <a:r>
              <a:rPr lang="en-US" sz="3000" dirty="0" smtClean="0"/>
              <a:t> held the upper hand </a:t>
            </a:r>
            <a:r>
              <a:rPr lang="en-US" sz="3000" dirty="0" smtClean="0">
                <a:latin typeface="Arial"/>
                <a:cs typeface="Arial"/>
              </a:rPr>
              <a:t>→ </a:t>
            </a:r>
            <a:r>
              <a:rPr lang="en-US" sz="3000" u="sng" dirty="0" smtClean="0"/>
              <a:t>government</a:t>
            </a:r>
            <a:r>
              <a:rPr lang="en-US" sz="3000" dirty="0" smtClean="0"/>
              <a:t> generally taking their side.  </a:t>
            </a:r>
          </a:p>
          <a:p>
            <a:r>
              <a:rPr lang="en-US" sz="3000" dirty="0" smtClean="0"/>
              <a:t>However, the public recognized the need for a </a:t>
            </a:r>
            <a:r>
              <a:rPr lang="en-US" sz="3000" u="sng" dirty="0" smtClean="0"/>
              <a:t>balance</a:t>
            </a:r>
            <a:r>
              <a:rPr lang="en-US" sz="3000" dirty="0" smtClean="0"/>
              <a:t> between the demands of employers and employees to avoid the numerous </a:t>
            </a:r>
            <a:r>
              <a:rPr lang="en-US" sz="3000" u="sng" dirty="0" smtClean="0"/>
              <a:t>strikes</a:t>
            </a:r>
            <a:r>
              <a:rPr lang="en-US" sz="3000" dirty="0" smtClean="0"/>
              <a:t> and violence. 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6251313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http://edu.glogster.com/media/5/24/31/84/2431849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75" y="457200"/>
            <a:ext cx="9125525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073343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 descr="http://www.kingsacademy.com/mhodges/03_The-World-since-1900/01_The-Last-Days-of-the-Gilded-Age/pictures/EVN-110_Strike_Lawrence-Mass_191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30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404564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Antitrust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Sherman</a:t>
            </a:r>
            <a:r>
              <a:rPr lang="en-US" b="1" dirty="0" smtClean="0"/>
              <a:t> Anti-Trust Act</a:t>
            </a:r>
          </a:p>
          <a:p>
            <a:pPr lvl="1"/>
            <a:r>
              <a:rPr lang="en-US" dirty="0" smtClean="0"/>
              <a:t>Attempted to </a:t>
            </a:r>
            <a:r>
              <a:rPr lang="en-US" u="sng" dirty="0" smtClean="0"/>
              <a:t>prevent monopolies</a:t>
            </a:r>
            <a:r>
              <a:rPr lang="en-US" dirty="0" smtClean="0"/>
              <a:t> from “restraining trade”</a:t>
            </a:r>
          </a:p>
          <a:p>
            <a:r>
              <a:rPr lang="en-US" b="1" u="sng" dirty="0" smtClean="0"/>
              <a:t>Clayton</a:t>
            </a:r>
            <a:r>
              <a:rPr lang="en-US" b="1" dirty="0" smtClean="0"/>
              <a:t> Ant-Trust Act </a:t>
            </a:r>
          </a:p>
          <a:p>
            <a:pPr lvl="1"/>
            <a:r>
              <a:rPr lang="en-US" u="sng" dirty="0" smtClean="0"/>
              <a:t>Outlawed price fixing </a:t>
            </a:r>
            <a:r>
              <a:rPr lang="en-US" dirty="0" smtClean="0"/>
              <a:t>and exempted Unions from being considered as monopolies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87181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 descr="http://1.bp.blogspot.com/_DhwcCqGFPe4/TJdHbyNsysI/AAAAAAAAAPY/8hy_qrqWcdA/s1600/image00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0"/>
            <a:ext cx="581186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76989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 descr="http://callisto.ggsrv.com/imgsrv/FastFetch/UBER1/cpar_04_img026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0"/>
            <a:ext cx="635577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492782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 descr="http://www.spartacus.schoolnet.co.uk/USAtrusts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0"/>
            <a:ext cx="4343400" cy="6852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561991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ih0209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514349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6364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826</Words>
  <Application>Microsoft Office PowerPoint</Application>
  <PresentationFormat>On-screen Show (4:3)</PresentationFormat>
  <Paragraphs>85</Paragraphs>
  <Slides>97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98" baseType="lpstr">
      <vt:lpstr>Office Theme</vt:lpstr>
      <vt:lpstr>Big Business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Gilded 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Working conditions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Rise of Unions</vt:lpstr>
      <vt:lpstr>PowerPoint Presentation</vt:lpstr>
      <vt:lpstr>PowerPoint Presentation</vt:lpstr>
      <vt:lpstr>PowerPoint Presentation</vt:lpstr>
      <vt:lpstr>Early Unions </vt:lpstr>
      <vt:lpstr>PowerPoint Presentation</vt:lpstr>
      <vt:lpstr>American Fed. Of Labor (1886)</vt:lpstr>
      <vt:lpstr>PowerPoint Presentation</vt:lpstr>
      <vt:lpstr>PowerPoint Presentation</vt:lpstr>
      <vt:lpstr>American railway union (1893)</vt:lpstr>
      <vt:lpstr>PowerPoint Presentation</vt:lpstr>
      <vt:lpstr>PowerPoint Presentation</vt:lpstr>
      <vt:lpstr>ILGWU – International Ladies’ Garment Workers Union</vt:lpstr>
      <vt:lpstr>PowerPoint Presentation</vt:lpstr>
      <vt:lpstr>PowerPoint Presentation</vt:lpstr>
      <vt:lpstr>Famous Strikes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Outcome of labor movement</vt:lpstr>
      <vt:lpstr>PowerPoint Presentation</vt:lpstr>
      <vt:lpstr>PowerPoint Presentation</vt:lpstr>
      <vt:lpstr>Antitrust Laws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Business</dc:title>
  <dc:creator>hooksal</dc:creator>
  <cp:lastModifiedBy>hooksal</cp:lastModifiedBy>
  <cp:revision>1</cp:revision>
  <dcterms:created xsi:type="dcterms:W3CDTF">2014-10-31T01:33:14Z</dcterms:created>
  <dcterms:modified xsi:type="dcterms:W3CDTF">2014-10-31T01:34:41Z</dcterms:modified>
</cp:coreProperties>
</file>