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7D25-0F9E-409D-94A2-23C81FB1514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BB10-CF57-4151-9F94-421DBC76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9/93/Nat_Turner_woodcut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1/12/American_progress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1/1a/Emanuel_Leutze_-_Westward_the_Course_of_Empire_Takes_Its_Way_-_Smithsonian.jp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4/40/Wpdms_nasa_topo_oregon_trai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4/42/Trail_ruts_State_Hist_site_Wyoming.jp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2/21/William_b_travis.JP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6/68/Jimbowie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e/e9/Antonio_Lopez_de_Santa_Anna_1852.jpg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commons/d/de/FalloftheAlamo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6/68/San_Antonio_06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//upload.wikimedia.org/wikipedia/commons/2/2d/Alamo77dickinson.jpg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google.com/url?sa=i&amp;rct=j&amp;q=&amp;esrc=s&amp;frm=1&amp;source=images&amp;cd=&amp;cad=rja&amp;docid=Xd9_GCkoryelyM&amp;tbnid=fkZXx-2Pj3BKfM:&amp;ved=0CAUQjRw&amp;url=http://www.50states.com/flag/txflag.htm&amp;ei=0lRMUun4CI-89QSamYHQAQ&amp;bvm=bv.53371865,d.aWc&amp;psig=AFQjCNEQr4oZ5N1Egtow2hwVTucfGD17MQ&amp;ust=1380820535461329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VUS.6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americanenterprise.si.edu/wp-content/uploads/2012/01/WhitneyCotton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6705600" cy="646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1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www.history.com/images/media/slideshow/inventions-inventors/eli-whitney-cotton-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75439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5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sz="2800" dirty="0" smtClean="0"/>
              <a:t>2. “</a:t>
            </a:r>
            <a:r>
              <a:rPr lang="en-US" sz="2800" b="1" dirty="0" smtClean="0"/>
              <a:t>Cotton</a:t>
            </a:r>
            <a:r>
              <a:rPr lang="en-US" sz="2800" dirty="0" smtClean="0"/>
              <a:t> becomes </a:t>
            </a:r>
            <a:r>
              <a:rPr lang="en-US" sz="2800" u="sng" dirty="0" smtClean="0"/>
              <a:t>King</a:t>
            </a:r>
            <a:r>
              <a:rPr lang="en-US" sz="2800" dirty="0" smtClean="0"/>
              <a:t>!”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Sold to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Great Britain</a:t>
            </a:r>
          </a:p>
          <a:p>
            <a:pPr lvl="1"/>
            <a:r>
              <a:rPr lang="en-US" sz="2600" dirty="0" smtClean="0"/>
              <a:t>a. “Deep South” (</a:t>
            </a:r>
            <a:r>
              <a:rPr lang="en-US" sz="2600" u="sng" dirty="0" smtClean="0"/>
              <a:t>MS, AL, AR, GA, &amp; LA</a:t>
            </a:r>
            <a:r>
              <a:rPr lang="en-US" sz="2600" dirty="0" smtClean="0"/>
              <a:t>) = major cotton states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Slavery became a “necessary evil” </a:t>
            </a:r>
          </a:p>
          <a:p>
            <a:r>
              <a:rPr lang="en-US" sz="2800" dirty="0" smtClean="0"/>
              <a:t>4. </a:t>
            </a:r>
            <a:r>
              <a:rPr lang="en-US" sz="2800" u="sng" dirty="0" smtClean="0"/>
              <a:t>Against high tariffs</a:t>
            </a:r>
            <a:r>
              <a:rPr lang="en-US" sz="2800" dirty="0" smtClean="0"/>
              <a:t> – made imported goods expensive</a:t>
            </a:r>
            <a:endParaRPr lang="en-US" sz="2800" u="sng" dirty="0" smtClean="0"/>
          </a:p>
          <a:p>
            <a:r>
              <a:rPr lang="en-US" sz="2800" dirty="0" smtClean="0"/>
              <a:t>5. Wanted to </a:t>
            </a:r>
            <a:r>
              <a:rPr lang="en-US" sz="2800" u="sng" dirty="0" smtClean="0"/>
              <a:t>allow slavery in new states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8171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t3.gstatic.com/images?q=tbn:ANd9GcT-_SU4RfV_d6g83H05qeUL0Bty1k_a3o5wXVRti73QltJmPQJ1IN4k0CJ5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35762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9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summertownstock.com/panoramicsforebay/details/SummertownSun-kingcotton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1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www.window.state.tx.us/comptrol/fnotes/fn1003/images/kingCo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1787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7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C. </a:t>
            </a:r>
            <a:r>
              <a:rPr lang="en-US" b="1" dirty="0" smtClean="0"/>
              <a:t>Missouri Compromise of 1820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Missouri</a:t>
            </a:r>
            <a:r>
              <a:rPr lang="en-US" sz="2800" dirty="0" smtClean="0"/>
              <a:t> wanted to enter as a </a:t>
            </a:r>
            <a:r>
              <a:rPr lang="en-US" sz="2800" u="sng" dirty="0" smtClean="0"/>
              <a:t>slave state</a:t>
            </a:r>
          </a:p>
          <a:p>
            <a:pPr lvl="1">
              <a:buNone/>
            </a:pPr>
            <a:r>
              <a:rPr lang="en-US" sz="2600" dirty="0" smtClean="0"/>
              <a:t>- would </a:t>
            </a:r>
            <a:r>
              <a:rPr lang="en-US" sz="2600" u="sng" dirty="0" smtClean="0"/>
              <a:t>upset the balance in the senate (11 free &amp; 11 slave)</a:t>
            </a:r>
          </a:p>
        </p:txBody>
      </p:sp>
    </p:spTree>
    <p:extLst>
      <p:ext uri="{BB962C8B-B14F-4D97-AF65-F5344CB8AC3E}">
        <p14:creationId xmlns:p14="http://schemas.microsoft.com/office/powerpoint/2010/main" val="2627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2. </a:t>
            </a:r>
            <a:r>
              <a:rPr lang="en-US" sz="2800" u="sng" dirty="0" smtClean="0"/>
              <a:t>COMPROMISE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Missouri added as a slave state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Maine added as a free state</a:t>
            </a:r>
          </a:p>
          <a:p>
            <a:pPr lvl="1"/>
            <a:r>
              <a:rPr lang="en-US" sz="2600" dirty="0" smtClean="0"/>
              <a:t>c. In new territory, s</a:t>
            </a:r>
            <a:r>
              <a:rPr lang="en-US" sz="2600" u="sng" dirty="0" smtClean="0"/>
              <a:t>lavery would not be allowed above 36°, 30’ line</a:t>
            </a:r>
          </a:p>
        </p:txBody>
      </p:sp>
    </p:spTree>
    <p:extLst>
      <p:ext uri="{BB962C8B-B14F-4D97-AF65-F5344CB8AC3E}">
        <p14:creationId xmlns:p14="http://schemas.microsoft.com/office/powerpoint/2010/main" val="30931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http://mrkash.com/activities/images/MissouriCompromis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81158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5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Movements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VUS.6e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b="1" dirty="0" smtClean="0"/>
              <a:t>The Industrial North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35480"/>
            <a:ext cx="8534400" cy="4389120"/>
          </a:xfrm>
        </p:spPr>
        <p:txBody>
          <a:bodyPr/>
          <a:lstStyle/>
          <a:p>
            <a:r>
              <a:rPr lang="en-US" sz="2800" dirty="0" smtClean="0"/>
              <a:t>1. The North developed an </a:t>
            </a:r>
            <a:r>
              <a:rPr lang="en-US" sz="2800" u="sng" dirty="0" smtClean="0"/>
              <a:t>industrial</a:t>
            </a:r>
            <a:r>
              <a:rPr lang="en-US" sz="2800" dirty="0" smtClean="0"/>
              <a:t> economy</a:t>
            </a:r>
            <a:endParaRPr lang="en-US" sz="2800" u="sng" dirty="0" smtClean="0"/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Immigrants</a:t>
            </a:r>
            <a:r>
              <a:rPr lang="en-US" sz="2600" dirty="0" smtClean="0"/>
              <a:t> – cheap labor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Railroads &amp; canals</a:t>
            </a:r>
            <a:r>
              <a:rPr lang="en-US" sz="2600" dirty="0" smtClean="0"/>
              <a:t> - ship goods &amp; resources</a:t>
            </a:r>
          </a:p>
          <a:p>
            <a:r>
              <a:rPr lang="en-US" sz="2800" dirty="0" smtClean="0"/>
              <a:t>2. Factories produced </a:t>
            </a:r>
            <a:r>
              <a:rPr lang="en-US" sz="2800" u="sng" dirty="0" smtClean="0"/>
              <a:t>textiles (cloth)</a:t>
            </a:r>
          </a:p>
          <a:p>
            <a:r>
              <a:rPr lang="en-US" sz="2800" dirty="0" smtClean="0"/>
              <a:t>3. Favored </a:t>
            </a:r>
            <a:r>
              <a:rPr lang="en-US" sz="2800" u="sng" dirty="0" smtClean="0"/>
              <a:t>high</a:t>
            </a:r>
            <a:r>
              <a:rPr lang="en-US" sz="2800" dirty="0" smtClean="0"/>
              <a:t> tariffs (tax on imports)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 competition from foreign nations</a:t>
            </a:r>
          </a:p>
          <a:p>
            <a:r>
              <a:rPr lang="en-US" sz="2800" dirty="0" smtClean="0"/>
              <a:t>4. Did NOT rely on </a:t>
            </a:r>
            <a:r>
              <a:rPr lang="en-US" sz="2800" u="sng" dirty="0" smtClean="0"/>
              <a:t>slaves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998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A.  As the U.S. expanded </a:t>
            </a:r>
            <a:r>
              <a:rPr lang="en-US" sz="3200" u="sng" dirty="0" smtClean="0"/>
              <a:t>westward</a:t>
            </a:r>
            <a:r>
              <a:rPr lang="en-US" sz="3200" dirty="0" smtClean="0"/>
              <a:t>, the conflict over </a:t>
            </a:r>
            <a:r>
              <a:rPr lang="en-US" sz="3200" u="sng" dirty="0" smtClean="0"/>
              <a:t>slavery</a:t>
            </a:r>
            <a:r>
              <a:rPr lang="en-US" sz="3200" dirty="0" smtClean="0"/>
              <a:t> threatened to tear </a:t>
            </a:r>
            <a:r>
              <a:rPr lang="en-US" sz="3200" u="sng" dirty="0" smtClean="0"/>
              <a:t>the country apart</a:t>
            </a:r>
            <a:r>
              <a:rPr lang="en-US" sz="3200" dirty="0" smtClean="0"/>
              <a:t>.  </a:t>
            </a:r>
          </a:p>
          <a:p>
            <a:r>
              <a:rPr lang="en-US" sz="3200" u="sng" dirty="0" smtClean="0"/>
              <a:t>Abolitionists </a:t>
            </a:r>
            <a:r>
              <a:rPr lang="en-US" sz="3200" dirty="0" smtClean="0"/>
              <a:t>sought to get </a:t>
            </a:r>
            <a:r>
              <a:rPr lang="en-US" sz="3200" u="sng" dirty="0" smtClean="0"/>
              <a:t>rid </a:t>
            </a:r>
            <a:r>
              <a:rPr lang="en-US" sz="3200" dirty="0" smtClean="0"/>
              <a:t>of slavery.</a:t>
            </a:r>
            <a:endParaRPr lang="en-US" sz="3200" dirty="0"/>
          </a:p>
        </p:txBody>
      </p:sp>
      <p:sp>
        <p:nvSpPr>
          <p:cNvPr id="6146" name="AutoShape 2" descr="data:image/jpeg;base64,/9j/4AAQSkZJRgABAQAAAQABAAD/2wCEAAkGBhQSERUUExQWFRUVGR0aGBcYFxgYGRoaGyAaHh0YHR0aHCceHB4jGh0YIC8gJScpLCwsGCAxNTAqNSYrLCkBCQoKBQUFDQUFDSkYEhgpKSkpKSkpKSkpKSkpKSkpKSkpKSkpKSkpKSkpKSkpKSkpKSkpKSkpKSkpKSkpKSkpKf/AABEIAMUBAAMBIgACEQEDEQH/xAAcAAAABwEBAAAAAAAAAAAAAAABAgMEBQYHAAj/xABNEAACAgAEBAQDBAQICwgDAQABAgMRAAQSIQUGEzEHIkFRMmFxFCOBkRVCodMzUmKx0dLh8BYXQ1RjcoKSssHxJDRThJOio7NzlKQ1/8QAFAEBAAAAAAAAAAAAAAAAAAAAAP/EABQRAQAAAAAAAAAAAAAAAAAAAAD/2gAMAwEAAhEDEQA/ANUCAYGtsBowbAABgcARhOVtsAe8CowheFAL+mAUUYMMIs/z3wAfYb4BwMdhNW74IJ8Avjqwh1sGWXvgFqwDDAdTAF8AYnDPNx322OFmzAGEZZhv277/ALMAKLQA74FQMFSQYEuMAfAjBA+DKcAbHE4KWwUyVgFdWOJwksmDXgBwXHFsELYAL98GrBNeODYBXHYFTjqwBlxzw36+uBJwZDuMAJG+CX+3Aj1wBwDXiOfWJC7MFVQSzHYADvjG+ZfGLMSuVyYWKMGg7AF2r1ptlB9qJxafGzMsMgoWwJJVVu/w0zV+YGMYy1GRQF8pZQas7Ejb0wFky/iXxGN95up7qyKf+EA9t++NI5c57Ody8pQmOVFOpdjRo0ymtxfy7j86b4wRKmYy9GriayKug1Afh7fM4gfD/iDJxCILuJCVb0sEE9vqAfwwCkfiTxLYHMEfWOO/+HEtwTn3iMgm1T7JBI6npxjzDTpPw9t/piK8TJT+kpCCRSx/8A/pxaPBnMgrmgwv+D9fk+Ago/EbiPmvNgVY/g4yNvby/wBzhzxPnviKRZZlzFdWMs3kj3IkkUHdf4oH5YrOXmriSNewzIPf0EnbGsc6cg/b50lE3T0pprRq9SbvUPf9mAoi+IPEiP8AvNkegijO310/X8sDDz/xM2ftBUDckxRf1e3z7YW57yH2QZODUX0JINQGm7cHtv2vthTw+HVnmg1V1IHUts1WUH44BXl3nriMkkgeewsErgaIu6oSpoL6GjX54jcv4lcTcMRONhZuKPb6eXvi/cq+Hi5PMiYTs2zDQVAHmqzeo4z/AMUJivEpwD5aTbf/AMNR77/2HAHTxK4le2YWvcwx+vy03WCf40s+GBaRH33UxKo2+a0b+mE+Recv0eJrhEvU07F9JATVe2k2N/l2wwyeSbNSdMNFE0jkjqHTsf1V2v6L8sBtvKfMH2zKpMoq7DL3ph3F+o9j88O+JZvpRvI58qqWb6AEn5YT5V4ImSyqQKdWmyWO2pjuT8vp8hip+LvG+jlBEvxTtX+wu7fmdI/E4Cmw+KvEL2dKJ2BjBoegv5bbnF08Nuf587LJDmNGpVDJpWrANMDufdf24z2N1/R7y9dBOJFURBxqMVaWOkn1Zge3ZcM+TOOfZ89DMzbBqf8A1GtW+uxv8MB6PZj/AHGMn5v8WnWRosnpIU0ZiLBI76B2I/lH8vU3nnfOMnD8y6GmEZog9r8pP1AOPPMcbEGuw79xgLdlfEriMZ1tKJE7ENGoX6WqjSfx/A4kuRufs9PnoYpZyyMW1DRHvSse4UHuBiUzfMeXyfD8rlpYmdZ4Ax06a8wBJOojzW13it8G45w/KzrOkObLxgkAyRadwV32vsffATXPXiBncvnJIopQiKEoGND3UEmyL7k4rY8VOIg/w4/9KP8Aq4tfitnhLw/LuBWuRWo+loxrGacGz/QnjlrUUbVpJoHvteAsJ8U+In/Ljb/RR/1cXHwy5xzebnkSeQOqoGHkVSDqA/VA9LwwyvEP0tlpo30ZYRtGQ96gSdW2+mu3ocT/ACHyhHkpZGXNRzGRAulaBFG72c2MBfIJ/fb+/fDq8RhING/X0NfzYkVwCgwYdx9cEU4Mnp9cASeMnsa3xwbByN8JnbAVrxA4F9sybxAgNYZD/KHb8DuPxx57KvBIVdSroezCiCMeoJo7rb5+mIri3J+Vzf8ADwq5H63Zh8gwo18sBgfNXMrZ2RXZQoRdICkkdySf2/sxZ/C7lpzKM0y+RQRHe2piKLD+SATv7n5HGiZXwsyMbalg1EdtbO4/JjX5jE5MIYQNbIg7DUyqD8hdfkMBi/irwp1zXX0nRIqrfoGUVR+ooj33xG8m85fYBKDF1OppIOoKQVvvYOxv9mNqzc2UddDPE6t3UyIQfzNYg35L4QTZWEH2E7KPyD1gMq5S4fJms/GQtgSCV/ZVDajZ+fYfXG8NmrN1XoBf9n97w34XDkMuumEwop9A6V9TvZPzw7Gcyx3E0f8Avof5zgMT5+5p+05gaUKGAulkght6vtt2/bhvyjzOuUzHXMZa0ZSAQLJKkm62Gx2xqOa5D4TI7OxGpmLNWYPckkmg3ucFj8OOE12/PMN/WwE9NmtELSOlhULkBu9AsRf0xg/NfG1zmafMJGyKwUUx1EUALJGPQcv2UxmMyppKlSOqPhIqru+2KwPDrhAvZT/5l/6+AznlPiEbibKywiSTM0Ec0CrANXfcb18PtioSWCe43/L+jG98N5N4VDKskegPG2pT9oY0R2NGSj+OD8Z5Q4bO7SOI9bHfRLov5kKwBPzq8BTuUPEHNzT6dIaGOLVICPMNCbtqFUWf3vv8sU7nTmk56cSaSiqgVVu67knahuT+wY2/h3DMjBE0UfRRHFMA6217bknUfqTiFXw74TXwqf8AzD/18BRXThv2Dr/ZZgSxhB6xvXovqab01e9YoxFf8xjfl5K4d0OiQvTD9QDrt8VVerXfb0vDZvDXhRHwj/8AYf8Ar4CH5e5o/SWWfJsjBhAFeQkU3ZdQA3vscZlxbhsmWkaGUFXU999x7rvuDtv8sbrwXlrh+TdnhKqWXSbmLCrv9ZvfDvi2QyOZUJN0XF2LZbH0N2PwOAxPNc2LJkY8u8CtLF5VnJ8wS7CgVYOwF32HbDXlPLpJnYkkXqIxNqSRflY9x88bDHyXwlVcBI/ONJPWJYC/Qlzp7enptgeG8m8LgkWWLSHQ2CZ2PexdF6OxwGfeJPFwNOTVNIi0sN7AGkgKPXYEflip8KzCRyxPIvUVWtkoEEe2+3f3GNr4tyhw/MyGaatZABKzkClFDYGvbDZfDjhY9P8A+hv62AoPFeZsvNlpIIcuIS5UlgFAOk2Lr9l9sNeQ0K5t+m3m6MlMDRGwo2RjTU8K+HkalV9vVZmNfiCaw64f4ZZOJmdFk8ylSOo24bv7EfWxgMyynMOeGbhjfMykGZAfPsQWXbb03xvanFP/AMWeSWWOURyhw4baRmAI83m1E7WK2Pti4q+A6VSVIU0ffC0V7X3wVTvg6ncYA00d/mPTCbjbDgHvgrLgGoXajg9YzvMcwZvMcVzGXysxEcSBbqJgshFa90JKhu43uvS9iZ7xBllhVYA0btPHCJWCNq3YSEppOk0havmPpgNIvELx7l45pANenS1/rj0I/Udf24pnAfEyW4kkjaZsw+pCNKlI3cqigBfOQEdmO1e/tNcs+Ij5ydI0yxVCAXcyi1sSEELpBYUm59NX5gk3h21j76vp1q/+7HHw+b/xjfv97+9w54vzDMOJrltfQgWAy6qUmVuwVSwN6SR5RuaPviBj55zSPpJLFZZFfUgvRlolMmnSoovJZF3p+mAln8PHPbMH/wCX97gh8OH3/wC0Nf1l/e4NwrnmTVlYXUO8sKu7sSr6iNRGlItBpSNgQfcD1QzXik6wrL9kNSayimTzaEQtqICnSb0gj+VgFf8AFxIB/wB5P/y/vcGj8O5f84b85v8AlLiS4fz7E7usiPEEaNAxBZWeTYC1XanDKSaAoe+LXeAoP+LmQ39+fxef89pcFHhtIdjmCB8nn/eY0BUxxTAUBvDI/wCcN/vTfvcBJ4bN/nDf70377F+6eCTLtgKC3hqx/wAu35zfvcJN4YyemY7fypv3mL+B2wrowGeDw3n9Mz/7p/6+Dx+Hs4Ffadv9ab8f18X/AE4CsBQH8OJj3zH/ALpv3mEz4ay7VmB+c37zGgtJ/esNzmzttgKRF4cSFQRmf2zfvMHbw3k/zj/7f3mLuZyL27YTmzJA29rr8d8BS28OJDd5j0/0n7zCn+AEp2+0j8n/AK+LYkrHVv2v+kenzw4Rjout6+mAi+WuCnKoyPJrLtfah27AfQYmQMISTGth7etf8jhISHUD6D0+uAelcE0mxX44TExN/LBsvbL37Hfff3Havl+GAXVcHVt8dWOC74A4bHHBAwuvXvgSaHrgG+X4fEhJSNFPuqqD+wf3oYUaJR6Dvfb19/r88AWwnM++ACEjV8I22BoX8/phdYgOwA+grb/rvhjmM0I1LE0Fsn6D1P4YiuWeestnSywyFmQAkFGXYmrGobi/5xgLHIe1f9MJKd98QHMPPWXyTqJzIuq6IjZgaq6IHpYwwbxZyIVJC8gRywVuk9ErWodvSx+YwFxlOAvDKDmTLvlvtKyqYKvqXQAve73BB2o74hB4oZCg3VIQvoDmNwuoAGr0+xG9VgLNPGrUGANEEWL3HY/Ue+FXO+2IniXM0EEBzDljEKt1XUKJAB27gkjtffEfwHxCymdk6cHVYgWfuyABdWb+eAtMZ3wMuIvj3HosnGZZdegdyq6q7DcXfcjtiH4P4kZTNs4hMh6al2tNNKO53O/0GAsWYNAm6r6H+fFOzvOTx8RTLtRhkjYA0P4ZfMRfyWlq+5wZvFjIaOpqm0FtIPRatVXX1og/iMJv4l8P0q4EmlnKhugaLjSSPrTKfxwDThvGM2eIxxNMXy8xdo2VYtulrDxMdPyXcUdx7mtBAxUOLeIeSycvSl6iuN6EV7GwCCD9cS2W5pgfL/aCxSKg2uSlGk9j39e1d79MBNFsAcVKPxRyJCnqOqOxRXaNghZaJFkbfENyAN8THG+ZocrCJpNZiNedFMii6okr6G9j2wEofTA4q3BvEjJZqURRSMZCCQrIy3W9AkAE16fLDr/DSELI2icLDYkJhkXSQLIojehvt7jAT+DMNsVbhPiVk8zKIoWkeQ9gInGw7ncAdt8SOa5ohWVoQxeRAC6INRUHfevl6CzuPfAS+BxBvzdBZRXBkCF9BsEKtXqFWvcbEX8sRY8Vshp1dV9NgE9GWtRF6b0d6B2wFudqGEo2PqKxUX8VeH6dXVcC6vpS1Y3r4e9EbYtqzagK7Ht+OAXCjAooHba8I32wYSYBU4OG3GEq3wb1H1wApgxOExJ8j+WCyTH6fhgCFNzue+Ac4Mo+v1rBXUEev5H64Co8+y3D9nDqjZgMt+yqLP5nSn+38sZH4c8Y+zcQiJNK56b328+w/JtJ/DG4Q8BYZlsyczISUMYQogVVJsV5bsGjZ71vis5rweyju0rTzAsxY0Y1AJN7eTbfAQvjsm+VPqepf/x4oWb1fYMtYHT6s9EHzavur2Iqqqt99+2Nr5l5Jgzwj6+YkPSBClTELurJ8m/YYjpfCbKtDHCZ5ikbMwAaIG30hiTos/CPp+OAz7jM4/Q2VWAv0evJ1dVA9UBSoNbVRJH098RDf/5i/LNN+2Jf6MbzleTMomUbJhQ0J3IZrYtt57/jWAbHb0xAp4RZTSIzJMYhIZNGpe5AWtQS6oD5/PAUThubkbgOZRj92kq6L9i0ZIHy1WfxOH3ge1Zqc/6IUf8AaxpGf5Fgly/2ZdUUOw0x6R2IPdlPqO/c73iKyXhHl4VkEU+ZXqroemjsrdkX07F+tYCM5w5oizeUz6RnUsJRS4IIa2UnT8hVX6/z1nwugUzzop+KCrG+5YC6/Hti/ZTwry0UEsCvNom067ZCfL2AOjbfDnlnw6y+RlMkLyksNJDFGBF3/E23HcYCk+KHB4ctlcnAmyoWF+pOkWT8ydycL+G/BIs1w2WOXsMzqBFWGCxUQfzH0JxduaeRYc+V6zygIbVUKADbfuhO/wBcDwDlOLh8ZjhaQq76jrKHcgC7Cg9gMBkni0AeIk3/AJNf52w559Djh3DtN9IxjVWylwq6bHvWqvx9sX7jvhrls3KZpXmLGhsyKKF0Pg+eJZOWITlRlJB1IlUKA9WAO1EAbj37/PAYVnAp4bB6ffzev8mP+zGh8iN1uDmOUao+uqKG9ULxWv01F69vwxJx+FWV0pGxlaNGZwmsVbBbBYKGI8o9R64nM3yqjxJFHJJAiFaEegfCQyjzIdgwB+freAwnj3CZMhmtIJBQh4pB3Ivyt9R2PzBxpmR40c5wzMTMtM6y2B2sIFNfLbFi5g5EgzcaJKXJQ2HBQPv3/VqjttXoMG4fyVFDk2yqPJobVbHSWp/iHw1+yxgMn8K6/SCEdwj/AM2GvOfC5Y87mJxqZOs9Srflaz5SRurDtvXoRYIxqvL3hjl8nMJopJtagjzGMijsdumPTErFylGnUZGdJJZGkd/K2osfhKsCpUDYbX89zYZXyPzA8+dVJj1C8bxrIxBcCtVMR8Y8u17j39MSXiby/Hk+H5SCIbCRtTHuzFN2PzP7KA9MXzh/JmXhnM4UdVhptUVFHuQq7An1Pr/OlzZyYvEAiyTOioSVCKveqNk9/pgKFyBy6mc4fmYn2uXZq3Vgi6WH09R6ixjUMrxGMSCASxmVVFxhl1AUN9PftviO5U5RTIK8ccjurnUQ4W7oLsQBtQ7ViEh5IH6V+1oXCqzO+orTOy0FQDfTvZY7egv0C/6scswuhVir+QN0fxIwlrGFA+AcYLq3H1wRXwN9qwC4wjLFZHcV+WDKMHkQHAUbMZzPzt0jC+XRp1UyRg6xFcoPm39FibWAB569Dh5zKM7rKwBumEjZSgIOvrIHBYG/4IEkVuCe+EMrJxCOZqjuEzyE6ipJjLxUw1OSPJ1jQoWo2F7tuHcz5x41lcIVD/eAxtGQtJ8OoW1sX7egG99wl+CcTzrv99AsadNSe+rWVUsB6ABta0d9gd7xFw8w8Tsg5RT8VbMBYut9Xy7eur0wxbmDPZrqpGqqpAC6CA9aovUnuV619tgK37zvMHDcwY1jypbQIZkPnGrX06htnOr4r3vvROAaZvivEStDLqlhfMBqP8Iobyk1vFbdyQbHpiQ4txDNKx6MKPGItVsrW0hYjQCGAFCmojfteCcNkzxdBMqLGL1fCWPmkAsh9jo6JsXvqBA9I/NcCnOfXMR3oLlZVZhppUBjlUBtvPakUDR7dzgH83EM0rP91E4CR0VU7sX0yDc2dKDWBtfbESuYzbSa3i0q/T1LWpVqGQsE38o6vTut/wAsPwOJsqBumnlfUVVG3CR6Ru21y9UA70oWx7p8EyWcTMFpVuJ411kshPUWKJdgp9X6l1sdj88AwTiuaiUl8sgVYkGoo7NqK5cEGmJY6mlHa7Qb+pnftk8mVy7RrGWcjqkK4CDSx2RirnzhV3I7k/SI4tnc/EsloAHkqMrGsh0ffd1Uk9hCdxvZGx7O0yWeaQ+RemJo2U2inQGlBJAI30GM0R3sfLAMI24giTdOIyESOULszWpachb6g2pYAPYSV8w6lk4gm6JrXqlQvn1dNSKYkyblhfp+qb9MdkctxQRAMI1Y3e8d2Y0ogrY2l1+nYD8XnFOH51oIFjYk9NhP5kDMxiYLZ7fwhG6n2PzwDfr8RJBCD4pbU3Wyv0wWLbqWCnUo/Wraqwoi54zefQE0q16G3a38o8/lIUISK3vCfC8rxEGJZNCoopr0sxC6QtkMe62bG9jcYS4jwnP/AGp5YmBTfQjkabEdK1ghqLbFCKvf1wC3B5c4AiypS6SSxZmfWX2Xc9tHz2/LDPM8a4gok05dWpyE8t2oEtXUnfUsQv8Aln8HM36TtR5NJUg7x2D9+FJv1/7uTVi9XphPhI4hDNqeMyq6RB7dL1oiqSNwB5ixPoaHvuCY41xEX/2db0vW1EsvW07a/UrAK/0jb7YPk+ZcyZ4YpUSLqObJSX4dTBSCDpBYKKs+p9gDa5swVJGkn2r1O+2+w9PX1xWuWYMwrZk5hbBkM0LFlItk8yUGsBWAA9KwD3iuemWd44RHJpgaTSWpg90qnzUA3cGv1G/COTiWcSSMvB92AS5S2ah9oqrerIWEgG95KvbZWOTiLIS3R19Jio2ppPvKBNjSP4M7WPiB72GXDuF5xdJFqNdsdcZOk5p3ZQNRUfckHb6D2wE1nnzDSJ0lAjMZLOdRbV2ChVI3F6t++47gYievn2gIMRVzC5IGoN1PvQEQhjVVGQxO4f0I2NlIOIomlFjrpvVspOo9crdsdy32evSme6raQ4XJntaCdVWP7zVuljd+nWkm/Lov6n50ERmZs+o1CN2KmYqNJogRx9MGj5iXLDf1BwtkOYswcxDDIkcZYMX1LJq2aWq9AWVEIBJ+M+1Yc53K5heIPNHG8kf2dVUB1CtLq3NFtvL+tXpWFBPxEFdUcdGRgdKglVBbSR94LDDTbbEX9aBpzJPnBMekrFF6BXQjHUCz9RSQe1Bb+RGHXL2YzMkjdWIxqFWr1XelDuSKrzMO9jQbGGUWf4mnTDQ69jrOlCdVzHanG1dED5E/g84NxPPmSMTooQxhnIjK+YhiUsudJU6F9dVk/QGUWazonlPTaRNUgUEFEAQrp0+UnU4JOpjpOn074Ty3Ec6JFd4JXQw2Yo7oOXWj5wCGCk2tntYvEpwvOZtcwUeE9FppiXYsSE30EWx2NDYUBew701bjHEBLpXL61M7iytARBowlENQBQyNqPqtetYC3b+lYUF32Hf3wp09sCE3GAHAahdA/hgR3OOiG3/TAUTIcE4jFLmOkyxxPO0g+AsQ7Gytih5dJpvbbDznXgubzBhWPSYgVaTdQdaup1b7kadWw9e/pi0zZsLV/P9gwEeeQ1R/V1V8jfv8AjgMwy/I+doNSs4jINlANWqE1RFFfLIRY9vpi4S5LOhgPtChetI3ZSxisGNd1r1Kt61R74sUeZWyL7f8APASxBiD7f9bwFEWHPLp6ubQOVew/T2a/J2UWmkXfeyfwf8nKYFdJpYmaSVnJWRDuwXf03Jv0xB+J/JX2idcy80ccKRFTqbS5Ya2AUkadzp2J98Z5yTyaM+HCyRxyoyaVcgBlIctSgFiQQvyG+A3k8aiUlWmi22rWg39u/phOPj8OqutCT7dRP62MN5u4VDHxZo4yHQyKx+8UWXILDWdl8xIs9vwwXgfCon4r05dKoJGNCVWFgFlHUGzeYAXtfbAbuePxkhTJFfykX+nCsfHoVbQzqrV8LMoY/QE3jB8nwTKnjAgLD7OJCA3UX0XUPP2+Pb9mGnEuHyHNZg6Ezds5LKxcjcnV92wZSPZgQK7YD0VlOLRzC42DC6tSrC/qpIwVuLwqSGkVT7MaP5HFE8GM7E2WlSNGUo9tbBgSwG4OkUKXt6YrvjNw+INDKDczeRlJBpBZU1Vjcne8BrH6YgY7Twm9v4RbP7cc/F4bVetFd9uonz+eMCyXC4kkyTjyO8q2LD3RhKtt8Nlm2/oOH3OHAI8lnon0sYXIdrIvUGt1Brb9Uj64DbV4pC3aaI+9SIdh9DhVeMQjvNF/6if04yDk/kyGTJS5jMEosgYL5goCKRp3Iokuv4/jin8G4bFKjs61oVjqsACkcjbu1sANvp3IwHpNM9GQDrSj2OtaNexusG+0xab1JXa9S1ftd4wfjPDIv0LlJA2p1lkRfQaWZyx0newVXe/58QkiGFZspKdg2sURp1qCA49w0ZPbv5fbAejTPFYJkQD/AF1A9fn9cD1oq2davvrXv39/njB+b+XoMvk8m6G5XQFgWU+VlLk6QAQNbEA+w/HB+PcBy6ZHIyRnzyEB7dWALAM2wG1N6Xt2wG6hoxR1qBexLCtvS7wZ2Urq1gqDd2NO23ftjzTmp2jiky0oNI5ZBYpX2DHtuGQelbhTiyc9XBl8lk42YQdESkMdmkkYliaAsLe3tfrgNrOejIBEqUTQIdaPyu9+/bDsIf2/0484cQy+XgnCIszaGBDa4ystHZ1ATyhq23bY43bgfMySiNHcR5h11Nl3YdVdi1FaB+Gj2G2AlppStn5Y7IZwSDUBhDiWUdwVBI7bivbf9uCcGyRiGnc3vf54CTLA+mORPX3/AL3gs02kHbB4m2H0wBscvcY7Ag7jAFV7vtsa9/wwhlZ/ibcgnb6Dbb+fDkir9MN2lPtt+N4A6qtmvqcIPJHV9gLG4P4/swH2sV29LPvig5uHL57NMVklRkVonjMR8o0SBibbYVJd1RKr74C3cU4zlMuqSTyqisQEJ7Hbbt/J3v2OH3kKdRWOll1BqPw1d137b133xXs9wOCfLxZZp1BXRuAoLovdQCfKGC717H0vBuMcJinmifrlPs9eXUKrUre+1kaSfVTXzwBuY+EwZzLxpO5EUrp0iCQWZg2j9U1YPqBhrwLwyy+TmWePXqTVuz2NwR/F9jhReU42kZlnJInWU+pFbiOw2wF+U0KHvtSGW5NjjZP+1lukQadlIB+6ANavK1xrue+ttt8A3g8LeH5g/aF6hWX7xWEjAHUdV1Xbf1wMXhZkRKpKPrLFwOq29EEkD1AJH54k+BcIOUQ5f7SrRBGB1iMMGYKF3+QVjR/jV2GxeXuWky0iP1dXTDjzaBQlER99t0sf6x+uAik8NOGCbSA5cBnC9VjYRgGO22zECsKcR8M+FokssyyKFJd31tag2TsAfL61ROHEPLMTyJIk2ySysNGnctMJXXUK+Fl02B2wtw7h2Xk4fNlo5G0NrieRhZtAEdtzRPluxsTZ7YCR5Qy+SijaHJAFUI6nxatTAEFtQs2tEeldsMObeSchmS2azJkURIQzK2kBEJJNBTfc9sHg5ayskeWKlWEY6nlVQZTo0LKSDdigwbfcDDbN8pZRYdD5ho1SJlbzgbMuhnYHa9wbrv27kEEMr4UcOiZZgZR0yHBaUafIbs+XttiZ5j5Ky2dCLKGpSWBVqNkV3o7b/sGIbL8rZZ+snWBRkeDUHUtqZ2kfyldI0a6ABOzEGqwOe4DktSytLrVsyGrZwzMdIj2PwansEdgR6YCWzXKuWlyS5c6hBpUCjRpCK3Iu7AvFczXhJw6JDJK8ixr3LS0BvXevehXzw9zfI0QXzZhlBjeKyEUEP1L7nv5yQP5P5Oc5y9B+j5YHnuNC0pdSupGDtJ8Nns1jT8q74BjmPD/h0qw5UNJqi6gRdRDd0eTVaempPbY+uFc54V5WVY1ZG+6QICrkEqLrUa3I9/7MSfEOALmejM8xXRpdTpC3qMLgbm1vpqtXfmOI7Lcq5eJdRlLrE4mKEBidMbAUENmtYYEDuowBONeH+UmkhSQSa0h0RgOQTHFQJO3cFhZ+eGUnhjkWIjCyjpi6Dns/rqK7/Cex2rEovLERMOjMG4Gq9izsrQFtR1fFUIDV/GJrBuYuXoszLLqmaMnpg+UUCEmA06iNRqWzXYqBgInjPI3D2kiWYOp0rEgVzqcINtgvmIUbsB2GJvjnLuUzeXiVl1qFUxuCQwWgAQe+4A2Io+2H3E+Cxs+WlMmmXKhtF0QwZdLBgSCe13exHriF4vyzl5JHkfNhS8ZUg6PhQRam2IutF3/LPywDPI+EmQJVl6tpRPn7myQTt616e2J9eT1/SZzx8pC0ACTqJTSWIIpQF2AF2dyRsMQ2V5Ojs6c066FaEkIUJ8koJUltwBMDsCLjXDtOSl6iSfanHSDE1QZdTSsQpvyKOoQBvWgYC3y5tVAsgajpF+pPYD3Pywur/wB6xQ8ry1l8weumYeSpB/C+bzQiSNr1Uf1iSwobA4Nl+QIAgUZhrEJh1K1EMQwaQecgFtRtTY8o7VgLp9pRmKWCQASvfymwDXsaP5YOpxWeHcqJlcx1IpFjBVFZGBbyJrJClntQdS+9aB6bYlOJcxQwCMu1iV1jUr5hqbtuO31wEmBgBgwwKjf8cASWSlJN7b7Ak/gB64b5fNlgCVIv3BHthcxb3ggi3wEHxPmeHL+U+atiFIJWldqNkb0jAfMfUiCkhyhfMzNOF+2RojqXjQopS1r1VqPrdnEnmeSIGkd21lpHLsdVbsrpWw7aZG+fbfYYhMjwfJznNRMrxDLSLrcyDcqoOqyuwpQSDt32G9gZOE5GKaOYTFnRl8oeNrMrSEEjYhbmb4a2qr9T5vg2QkeSds0tTFdQ1wlCQ0Umncdvu12J7E4Lw3l/h8jiOF3YgLLak15CiAlivvGPLfoTQvEKnBcl1I1izDxKB1Q8oVlYqxShrUVQhZt9iAO1VgLVw1cnlM1NErdN5F6pLaFTSWc6QbBIXS5o7Bb9MJ57lvJOzTyypplkU62MenUq6NAJFMpAJKm9xfpg0/CMrKpzgl1aFb71tTINPUssgKk6db7bfzYiJsrlmgWI5oLDC8ZBIPnXQTpAvUp06rJv3wC+Y5NyglnLZmNYX0neVNav96xslaoiQ1e4AxIjlzJrqDzJdqXPVUMGC0BqHmF6Sa7bH02xGJlci8Dwm1LTmPQNV6rkjBNWQjKjnc7EXscSsHC8mE6peMxGUuj6jp6jagQNvNdsK3BskAXgGufyGRjJDOWEhkhJDp92ZOvIxJ/ydHrDV37g3W0ny7Nl4keBHPmmmXTIUDs+qm0he6962xDZXg8E7zARF0WjJJ1W0ksjNS15iOnmJKNVRA9BgeF8VyaSGQIEOjrB2cjUslybAjYDSWr2O3fAScHCcllJYmaUrIkYVFkkUWFUR3VCzpIHsTvV4JxfhXD5pJJpMwAXQK1SJQV1SiNj3Gg3fr7HHceXLZiIZuRJJFiQkdNjuA4JFUCSHRfntWInI5jh0kOkI4jdS1hmIKxGOKywN71GNJ9e4vchLHhmQ6jN1VLqzuQZEOnqtG5NEbeYRsD3Fj3GGKck5KAQt1pAOpH0yWXzP9zpXZKP8Cm/139kB+izq1FqZUssXKMGVGWvQ+SFSfYKT74nerlcwAgaxC6mwWGloya3reu1b98Ax4l9k4jDEGdlSQsfijUrUbWHBJo6XugD6emC5jkrKaZZ3ncI4MjPqTSBbsW+GiPO/e/T1GGPR4WqaVktFNEkuw3QLXw033a9u1C/XeVlz+RWBss0oWMDoso17A6l02Bf6rgH+ScA+zmWhky/RMy6EERvWoYaCjITfayF7je/piEXk7KOZAkkh6USwudUenpmEAHUF3+7o32vDhouGgszygksATqfZ1Eb322P3SMT2On64PAMgkckIdVjcNEyuxW1jXpHvvQVSL9SPfACuSyozUYS5XLSSitLooeQMzHbapUABFkE17UlxrhGUmdzJKVZ2tgHj2fptGFog0SoOx3sH2rB8jnMpFLEYfO0xMdh7rU0kpdhXfqKw9PkKGOOZyayTRugRklWUgt3cNG+oUL09SUCt9yfQ4AMxHBm88pbV5Ym2FbmOVlvUpO135e52v2wgvKmQCNF1zsro1tGCokESG/LsR00r5k97w8kzWVyR62mQu8UsgWy1pq6z1YAU622uu+GkmVyUs6aWJbMeY1INjG6lVAo/rxNt/o39tgLneB5Rs3EOqxd2bMLp6ZXY5dtz6A9NCPcFvlhvw7IQZdcxlMxKgbML53jBjCqykLqd2IshWr5A2N93MGVymWzSLEkrSiFio1CiipGhJ1V5iI41HuQTtvgeKZLITF2mlossauusArsUUEAXf3pHruy9tsAmOXclGd8ypaMtrBkQAammsMP1aMjivWgD2xFy8u5Ij7KuYai7EsNDaWEOk6iaAtCXNfrN+TzM8GyLMzGZm65Rjpa76jApsF2BZwfpXbBEyXD5ARI7BaJIZgR5wctepVIsiPYA7Eem4wE1xPJZbNZhHaamgRaYGPQQ5cCidydmBH0+eI7IcmZNjGkeaJeNgygNE3wGG/KP/xLZ2+I/KhkyWRllBDs9tGCdSRoCElmVwdK/qs5On3Hbc4Wg4Rw5JI2TMMkjtUZWXcnUAQPL6ltNH+NXrgL2ZBWCO3t64Gt8CsdEYBRTgrGsGCmzgavAUteeIVzGZilYJ0WVQd2Lk0DShfRiBQu9z6YLxSDIZcmSYEDMP1DZlZXYId2UEjZC2xFfiMTp5Sywd36K6nbUTW+oE799t2Y7fxj74huNtknmXrzIGyykmJiNK6tFOwI9KAB7b4BGDjnD4JFZSUf+AU1LuFbTp82xCvtq3omr3wzgzXDHVHZCpCWFYSGkdpAopWK+cu+le519u2J7OcEykaiSYRKsZ8rOFAQufQnay5H4164WTliJQQI499I+AbBPh/3fT2wERHx/JNE+XYMsTERUwca9SKzCr1qEQqGJqu2G+WykHEnleIuiRvGRKjG5WEYryyDYIpUA+t4l2hyYLITlxJGC7XpBA+FnPy2onttvgeB5DKmpMoISO2qLSasLa2vuFXb5DALZflfLBi4j8xcOTqe9YLsD8W28knb+McO05ey/SEXSXphtYXeg13q73d/P+fHHicQzHR6idUrYj1DVXvWCS8fiUFjKgUVvYrc0K97OwIu8A5yPAooQ4jQKHrUN62UIKHoNCqKHthjFyZkwAOkDpXp7s7eUArpNtWykj5YF+ccqFRjmIgsl6CXUBq70b9D3xLDMAixgEn4XGY9BW1O9Ek2b1XZN3q3u8MW5WyxG8Q9R3bfUwc3vuS4DWd7GJRpbxU+ZubZ8sZWSJDFDEGZ5NQ1SMaWNK7/AKpJ9LwEqvKOWWqiA06a3bbSCq/rXsrMv0NYUyvBYomYxoFLG2I9T88UpvEjMrlo8y+XiEciSNsz7FGCqP8AbYj9uJzhPPUMmXE0rxodg6gk6XIBEY2tjRHYH19sArkeQoEjZJC0ys2rz7aTRU0Vo7g774ex8qZcOJBHT6w9hn+MFyGq62Lv/vYc5TjCTRq8ZDKwJBHysHvvdiq+WKlwDnufNZnMQqkQjgD/AHvnN0SF2va6J79hgLDLyXlSK6exNka5O9ab+L+KawvHy1CDfSXza9W5IIkOpwRdEF967WT2wyg5yiRNOamijmXR1FXXSGT4RZG++xPYHvWF/wDCpEkzHVKJDAEuUv8Art3XTV+1Vd4Az8rwB1cRAtHp0nU22kMB670GIF33wnxXlWCQs2gB3+NqvUtqWTewNQRQSAD5Rhx/hdlCqt1lp5OkLDD7z+IRVqe3eu498PMjxOKdNcTh1si1vuNiK738sBF8U4XDP/CJZCOhospAkChhsRt27+2Espyvl4mQorKy7A6nJNlm3s+7uR7ajiNyXPqzNJIUVMnEzI07tTalClaSrOokgKNxQ96xKpzflNKt1U0u5RTRHnXupseUj51/NgDZ7l2FmDVpkUEBlYg6WADKaO4NDb5bYim5Gy8hZm1Fm7nUdyCDY3/jKpPvpw+l5xyZjWUzpofUEPms6fi2rVS72SKGDZfmzKGYQiZepekLvZNFquqOw79sAwi5FgGnTZKhACWa6Qgrv32Kr+XzOBPJENFfNRC2Nbd1dpAfi9GZq/1jh4OacmA7faEqP4iCaG9emzeY0ausPuG8VhmMnSlSTS2ltJvSfY4CKyPJsK0pUlaU6SzVYjMW9Gj92Sp/svAyciZYtGwDq0LalIkay1hrN3e4X8sP+XeO/ajPUbIsUrRhiQQ+nYsNvfav7anOngAjbBy/b64I7V+ODINx+GAUXbHA4SjBLXe1VXzvvhXV+WABjeM/znJ0x4o+ZIWSGRQpXWRQoAhlqmUj0+fyxoLVhNyB3/twGc57lPOyjNRPKrdRwyapW06A8bKugJ5SFVhd1v27nFh5V4dnYAkeYkjkjWM+a3aTqFya1N3UIQBe+2LCygmyN/8AkfS8KiT2H1+WAzvhvIuYXPTSSLAYZI5FUW71rtunTm9JYkt71QoGsSfK3BM3kostCOkwaSVsyQpoat10HYDehVenoBi5tLvgt4CpZ/lmeTiq5odPpCExUWbULDHUV01sxqr/ABGITI+HWYhVhG6CxGNEjNMhKNqZkuMGHYeWrIJ77A40i7OBUVgM7h8OJfsmUhJy5aKbXKxTfp6tRRW02SSNyaLULPvd+HZeb73r9IjqExaAwqP0DX3bvdYeht8Hq8AQQf298VLn7kqTPRpGkyxoDqa1Zix9OzAV2PbuMXG8czemAoPFeQZJslBleqqJEV1aUJDqmwG5sepPff2xEw+E7BV+/VimYMtMh0sDXlamsnYbgj197xqZwhGe/wBcBFZHhbJEibeQabAVPyVaAHsP58Vrlbw6lyZkUTI0cpUuTGeppW/JerTvZBPzOL+MDWAzbi3hQ880srZkapZlejH5QilvJ8W+xXfb4fnhTifhrJKkoOZDM2Y6y6kNbX5Ho77MRYr6Y0bTgRGPYflgMzi8LXUQAZgfdyNLIdBt5GrzDegAAAB8z74dLDNwzIhI0fMsXIYxrprXqOuvMdtsaC8I9sJtlvTf+/pgM84b4cs3DcvEX0SrIJ2sWpc90YD2WhY9jg2X8MND5YdYOsMhmmBSjJIa3FGlACgAG/X3xoRXYAHtgrRd63JwFMz/AIeq+bjnjMaxomgwmO1AJJJUAhb3OzAize/bDbK+HrLLmdcy6J2ZgVWpBYYKt9gF1Xt3odhd3wIQDtZwjoN2RgM1bwslGU6AmiU6vMwja3UFiASTY8zdhsK9bJxbP0BoiZcsVgZxWpUHxAUHb+MQBiYkk2HoWO21YXy60BgIvlXhD5bLpHIwdxepgKskkk/iT3+vvicBwVcGwBTgyrguOB3GASRqB+uO6uOx2AEyYQY2b/DHY7AChOrvtXbC6nHY7AFJvA6tjjsdgDKKF4MG3x2OwAFsdHJjsdgDscApwOOwBWOEIt7+px2OwCwODA71jsdgBDYEHHY7AcZMCzbYDHYBmmfuZ4tPwojar76y4qq2rT+3DsNjsdgBJxzdsdjsATAE47HYDkwomOx2ABhWCRdxjsdgP//Z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xQWFRUVGR0aGBcYFxgYGRoaGyAaHh0YHR0aHCceHB4jGh0YIC8gJScpLCwsGCAxNTAqNSYrLCkBCQoKBQUFDQUFDSkYEhgpKSkpKSkpKSkpKSkpKSkpKSkpKSkpKSkpKSkpKSkpKSkpKSkpKSkpKSkpKSkpKSkpKf/AABEIAMUBAAMBIgACEQEDEQH/xAAcAAAABwEBAAAAAAAAAAAAAAABAgMEBQYHAAj/xABNEAACAgAEBAQDBAQICwgDAQABAgMRAAQSIQUGEzEHIkFRMmFxFCOBkRVCodMzUmKx0dLh8BYXQ1RjcoKSssHxJDRThJOio7NzlKQ1/8QAFAEBAAAAAAAAAAAAAAAAAAAAAP/EABQRAQAAAAAAAAAAAAAAAAAAAAD/2gAMAwEAAhEDEQA/ANUCAYGtsBowbAABgcARhOVtsAe8CowheFAL+mAUUYMMIs/z3wAfYb4BwMdhNW74IJ8Avjqwh1sGWXvgFqwDDAdTAF8AYnDPNx322OFmzAGEZZhv277/ALMAKLQA74FQMFSQYEuMAfAjBA+DKcAbHE4KWwUyVgFdWOJwksmDXgBwXHFsELYAL98GrBNeODYBXHYFTjqwBlxzw36+uBJwZDuMAJG+CX+3Aj1wBwDXiOfWJC7MFVQSzHYADvjG+ZfGLMSuVyYWKMGg7AF2r1ptlB9qJxafGzMsMgoWwJJVVu/w0zV+YGMYy1GRQF8pZQas7Ejb0wFky/iXxGN95up7qyKf+EA9t++NI5c57Ody8pQmOVFOpdjRo0ymtxfy7j86b4wRKmYy9GriayKug1Afh7fM4gfD/iDJxCILuJCVb0sEE9vqAfwwCkfiTxLYHMEfWOO/+HEtwTn3iMgm1T7JBI6npxjzDTpPw9t/piK8TJT+kpCCRSx/8A/pxaPBnMgrmgwv+D9fk+Ago/EbiPmvNgVY/g4yNvby/wBzhzxPnviKRZZlzFdWMs3kj3IkkUHdf4oH5YrOXmriSNewzIPf0EnbGsc6cg/b50lE3T0pprRq9SbvUPf9mAoi+IPEiP8AvNkegijO310/X8sDDz/xM2ftBUDckxRf1e3z7YW57yH2QZODUX0JINQGm7cHtv2vthTw+HVnmg1V1IHUts1WUH44BXl3nriMkkgeewsErgaIu6oSpoL6GjX54jcv4lcTcMRONhZuKPb6eXvi/cq+Hi5PMiYTs2zDQVAHmqzeo4z/AMUJivEpwD5aTbf/AMNR77/2HAHTxK4le2YWvcwx+vy03WCf40s+GBaRH33UxKo2+a0b+mE+Recv0eJrhEvU07F9JATVe2k2N/l2wwyeSbNSdMNFE0jkjqHTsf1V2v6L8sBtvKfMH2zKpMoq7DL3ph3F+o9j88O+JZvpRvI58qqWb6AEn5YT5V4ImSyqQKdWmyWO2pjuT8vp8hip+LvG+jlBEvxTtX+wu7fmdI/E4Cmw+KvEL2dKJ2BjBoegv5bbnF08Nuf587LJDmNGpVDJpWrANMDufdf24z2N1/R7y9dBOJFURBxqMVaWOkn1Zge3ZcM+TOOfZ89DMzbBqf8A1GtW+uxv8MB6PZj/AHGMn5v8WnWRosnpIU0ZiLBI76B2I/lH8vU3nnfOMnD8y6GmEZog9r8pP1AOPPMcbEGuw79xgLdlfEriMZ1tKJE7ENGoX6WqjSfx/A4kuRufs9PnoYpZyyMW1DRHvSse4UHuBiUzfMeXyfD8rlpYmdZ4Ax06a8wBJOojzW13it8G45w/KzrOkObLxgkAyRadwV32vsffATXPXiBncvnJIopQiKEoGND3UEmyL7k4rY8VOIg/w4/9KP8Aq4tfitnhLw/LuBWuRWo+loxrGacGz/QnjlrUUbVpJoHvteAsJ8U+In/Ljb/RR/1cXHwy5xzebnkSeQOqoGHkVSDqA/VA9LwwyvEP0tlpo30ZYRtGQ96gSdW2+mu3ocT/ACHyhHkpZGXNRzGRAulaBFG72c2MBfIJ/fb+/fDq8RhING/X0NfzYkVwCgwYdx9cEU4Mnp9cASeMnsa3xwbByN8JnbAVrxA4F9sybxAgNYZD/KHb8DuPxx57KvBIVdSroezCiCMeoJo7rb5+mIri3J+Vzf8ADwq5H63Zh8gwo18sBgfNXMrZ2RXZQoRdICkkdySf2/sxZ/C7lpzKM0y+RQRHe2piKLD+SATv7n5HGiZXwsyMbalg1EdtbO4/JjX5jE5MIYQNbIg7DUyqD8hdfkMBi/irwp1zXX0nRIqrfoGUVR+ooj33xG8m85fYBKDF1OppIOoKQVvvYOxv9mNqzc2UddDPE6t3UyIQfzNYg35L4QTZWEH2E7KPyD1gMq5S4fJms/GQtgSCV/ZVDajZ+fYfXG8NmrN1XoBf9n97w34XDkMuumEwop9A6V9TvZPzw7Gcyx3E0f8Avof5zgMT5+5p+05gaUKGAulkght6vtt2/bhvyjzOuUzHXMZa0ZSAQLJKkm62Gx2xqOa5D4TI7OxGpmLNWYPckkmg3ucFj8OOE12/PMN/WwE9NmtELSOlhULkBu9AsRf0xg/NfG1zmafMJGyKwUUx1EUALJGPQcv2UxmMyppKlSOqPhIqru+2KwPDrhAvZT/5l/6+AznlPiEbibKywiSTM0Ec0CrANXfcb18PtioSWCe43/L+jG98N5N4VDKskegPG2pT9oY0R2NGSj+OD8Z5Q4bO7SOI9bHfRLov5kKwBPzq8BTuUPEHNzT6dIaGOLVICPMNCbtqFUWf3vv8sU7nTmk56cSaSiqgVVu67knahuT+wY2/h3DMjBE0UfRRHFMA6217bknUfqTiFXw74TXwqf8AzD/18BRXThv2Dr/ZZgSxhB6xvXovqab01e9YoxFf8xjfl5K4d0OiQvTD9QDrt8VVerXfb0vDZvDXhRHwj/8AYf8Ar4CH5e5o/SWWfJsjBhAFeQkU3ZdQA3vscZlxbhsmWkaGUFXU999x7rvuDtv8sbrwXlrh+TdnhKqWXSbmLCrv9ZvfDvi2QyOZUJN0XF2LZbH0N2PwOAxPNc2LJkY8u8CtLF5VnJ8wS7CgVYOwF32HbDXlPLpJnYkkXqIxNqSRflY9x88bDHyXwlVcBI/ONJPWJYC/Qlzp7enptgeG8m8LgkWWLSHQ2CZ2PexdF6OxwGfeJPFwNOTVNIi0sN7AGkgKPXYEflip8KzCRyxPIvUVWtkoEEe2+3f3GNr4tyhw/MyGaatZABKzkClFDYGvbDZfDjhY9P8A+hv62AoPFeZsvNlpIIcuIS5UlgFAOk2Lr9l9sNeQ0K5t+m3m6MlMDRGwo2RjTU8K+HkalV9vVZmNfiCaw64f4ZZOJmdFk8ylSOo24bv7EfWxgMyynMOeGbhjfMykGZAfPsQWXbb03xvanFP/AMWeSWWOURyhw4baRmAI83m1E7WK2Pti4q+A6VSVIU0ffC0V7X3wVTvg6ncYA00d/mPTCbjbDgHvgrLgGoXajg9YzvMcwZvMcVzGXysxEcSBbqJgshFa90JKhu43uvS9iZ7xBllhVYA0btPHCJWCNq3YSEppOk0havmPpgNIvELx7l45pANenS1/rj0I/Udf24pnAfEyW4kkjaZsw+pCNKlI3cqigBfOQEdmO1e/tNcs+Ij5ydI0yxVCAXcyi1sSEELpBYUm59NX5gk3h21j76vp1q/+7HHw+b/xjfv97+9w54vzDMOJrltfQgWAy6qUmVuwVSwN6SR5RuaPviBj55zSPpJLFZZFfUgvRlolMmnSoovJZF3p+mAln8PHPbMH/wCX97gh8OH3/wC0Nf1l/e4NwrnmTVlYXUO8sKu7sSr6iNRGlItBpSNgQfcD1QzXik6wrL9kNSayimTzaEQtqICnSb0gj+VgFf8AFxIB/wB5P/y/vcGj8O5f84b85v8AlLiS4fz7E7usiPEEaNAxBZWeTYC1XanDKSaAoe+LXeAoP+LmQ39+fxef89pcFHhtIdjmCB8nn/eY0BUxxTAUBvDI/wCcN/vTfvcBJ4bN/nDf70377F+6eCTLtgKC3hqx/wAu35zfvcJN4YyemY7fypv3mL+B2wrowGeDw3n9Mz/7p/6+Dx+Hs4Ffadv9ab8f18X/AE4CsBQH8OJj3zH/ALpv3mEz4ay7VmB+c37zGgtJ/esNzmzttgKRF4cSFQRmf2zfvMHbw3k/zj/7f3mLuZyL27YTmzJA29rr8d8BS28OJDd5j0/0n7zCn+AEp2+0j8n/AK+LYkrHVv2v+kenzw4Rjout6+mAi+WuCnKoyPJrLtfah27AfQYmQMISTGth7etf8jhISHUD6D0+uAelcE0mxX44TExN/LBsvbL37Hfff3Havl+GAXVcHVt8dWOC74A4bHHBAwuvXvgSaHrgG+X4fEhJSNFPuqqD+wf3oYUaJR6Dvfb19/r88AWwnM++ACEjV8I22BoX8/phdYgOwA+grb/rvhjmM0I1LE0Fsn6D1P4YiuWeestnSywyFmQAkFGXYmrGobi/5xgLHIe1f9MJKd98QHMPPWXyTqJzIuq6IjZgaq6IHpYwwbxZyIVJC8gRywVuk9ErWodvSx+YwFxlOAvDKDmTLvlvtKyqYKvqXQAve73BB2o74hB4oZCg3VIQvoDmNwuoAGr0+xG9VgLNPGrUGANEEWL3HY/Ue+FXO+2IniXM0EEBzDljEKt1XUKJAB27gkjtffEfwHxCymdk6cHVYgWfuyABdWb+eAtMZ3wMuIvj3HosnGZZdegdyq6q7DcXfcjtiH4P4kZTNs4hMh6al2tNNKO53O/0GAsWYNAm6r6H+fFOzvOTx8RTLtRhkjYA0P4ZfMRfyWlq+5wZvFjIaOpqm0FtIPRatVXX1og/iMJv4l8P0q4EmlnKhugaLjSSPrTKfxwDThvGM2eIxxNMXy8xdo2VYtulrDxMdPyXcUdx7mtBAxUOLeIeSycvSl6iuN6EV7GwCCD9cS2W5pgfL/aCxSKg2uSlGk9j39e1d79MBNFsAcVKPxRyJCnqOqOxRXaNghZaJFkbfENyAN8THG+ZocrCJpNZiNedFMii6okr6G9j2wEofTA4q3BvEjJZqURRSMZCCQrIy3W9AkAE16fLDr/DSELI2icLDYkJhkXSQLIojehvt7jAT+DMNsVbhPiVk8zKIoWkeQ9gInGw7ncAdt8SOa5ohWVoQxeRAC6INRUHfevl6CzuPfAS+BxBvzdBZRXBkCF9BsEKtXqFWvcbEX8sRY8Vshp1dV9NgE9GWtRF6b0d6B2wFudqGEo2PqKxUX8VeH6dXVcC6vpS1Y3r4e9EbYtqzagK7Ht+OAXCjAooHba8I32wYSYBU4OG3GEq3wb1H1wApgxOExJ8j+WCyTH6fhgCFNzue+Ac4Mo+v1rBXUEev5H64Co8+y3D9nDqjZgMt+yqLP5nSn+38sZH4c8Y+zcQiJNK56b328+w/JtJ/DG4Q8BYZlsyczISUMYQogVVJsV5bsGjZ71vis5rweyju0rTzAsxY0Y1AJN7eTbfAQvjsm+VPqepf/x4oWb1fYMtYHT6s9EHzavur2Iqqqt99+2Nr5l5Jgzwj6+YkPSBClTELurJ8m/YYjpfCbKtDHCZ5ikbMwAaIG30hiTos/CPp+OAz7jM4/Q2VWAv0evJ1dVA9UBSoNbVRJH098RDf/5i/LNN+2Jf6MbzleTMomUbJhQ0J3IZrYtt57/jWAbHb0xAp4RZTSIzJMYhIZNGpe5AWtQS6oD5/PAUThubkbgOZRj92kq6L9i0ZIHy1WfxOH3ge1Zqc/6IUf8AaxpGf5Fgly/2ZdUUOw0x6R2IPdlPqO/c73iKyXhHl4VkEU+ZXqroemjsrdkX07F+tYCM5w5oizeUz6RnUsJRS4IIa2UnT8hVX6/z1nwugUzzop+KCrG+5YC6/Hti/ZTwry0UEsCvNom067ZCfL2AOjbfDnlnw6y+RlMkLyksNJDFGBF3/E23HcYCk+KHB4ctlcnAmyoWF+pOkWT8ydycL+G/BIs1w2WOXsMzqBFWGCxUQfzH0JxduaeRYc+V6zygIbVUKADbfuhO/wBcDwDlOLh8ZjhaQq76jrKHcgC7Cg9gMBkni0AeIk3/AJNf52w559Djh3DtN9IxjVWylwq6bHvWqvx9sX7jvhrls3KZpXmLGhsyKKF0Pg+eJZOWITlRlJB1IlUKA9WAO1EAbj37/PAYVnAp4bB6ffzev8mP+zGh8iN1uDmOUao+uqKG9ULxWv01F69vwxJx+FWV0pGxlaNGZwmsVbBbBYKGI8o9R64nM3yqjxJFHJJAiFaEegfCQyjzIdgwB+freAwnj3CZMhmtIJBQh4pB3Ivyt9R2PzBxpmR40c5wzMTMtM6y2B2sIFNfLbFi5g5EgzcaJKXJQ2HBQPv3/VqjttXoMG4fyVFDk2yqPJobVbHSWp/iHw1+yxgMn8K6/SCEdwj/AM2GvOfC5Y87mJxqZOs9Srflaz5SRurDtvXoRYIxqvL3hjl8nMJopJtagjzGMijsdumPTErFylGnUZGdJJZGkd/K2osfhKsCpUDYbX89zYZXyPzA8+dVJj1C8bxrIxBcCtVMR8Y8u17j39MSXiby/Hk+H5SCIbCRtTHuzFN2PzP7KA9MXzh/JmXhnM4UdVhptUVFHuQq7An1Pr/OlzZyYvEAiyTOioSVCKveqNk9/pgKFyBy6mc4fmYn2uXZq3Vgi6WH09R6ixjUMrxGMSCASxmVVFxhl1AUN9PftviO5U5RTIK8ccjurnUQ4W7oLsQBtQ7ViEh5IH6V+1oXCqzO+orTOy0FQDfTvZY7egv0C/6scswuhVir+QN0fxIwlrGFA+AcYLq3H1wRXwN9qwC4wjLFZHcV+WDKMHkQHAUbMZzPzt0jC+XRp1UyRg6xFcoPm39FibWAB569Dh5zKM7rKwBumEjZSgIOvrIHBYG/4IEkVuCe+EMrJxCOZqjuEzyE6ipJjLxUw1OSPJ1jQoWo2F7tuHcz5x41lcIVD/eAxtGQtJ8OoW1sX7egG99wl+CcTzrv99AsadNSe+rWVUsB6ABta0d9gd7xFw8w8Tsg5RT8VbMBYut9Xy7eur0wxbmDPZrqpGqqpAC6CA9aovUnuV619tgK37zvMHDcwY1jypbQIZkPnGrX06htnOr4r3vvROAaZvivEStDLqlhfMBqP8Iobyk1vFbdyQbHpiQ4txDNKx6MKPGItVsrW0hYjQCGAFCmojfteCcNkzxdBMqLGL1fCWPmkAsh9jo6JsXvqBA9I/NcCnOfXMR3oLlZVZhppUBjlUBtvPakUDR7dzgH83EM0rP91E4CR0VU7sX0yDc2dKDWBtfbESuYzbSa3i0q/T1LWpVqGQsE38o6vTut/wAsPwOJsqBumnlfUVVG3CR6Ru21y9UA70oWx7p8EyWcTMFpVuJ411kshPUWKJdgp9X6l1sdj88AwTiuaiUl8sgVYkGoo7NqK5cEGmJY6mlHa7Qb+pnftk8mVy7RrGWcjqkK4CDSx2RirnzhV3I7k/SI4tnc/EsloAHkqMrGsh0ffd1Uk9hCdxvZGx7O0yWeaQ+RemJo2U2inQGlBJAI30GM0R3sfLAMI24giTdOIyESOULszWpachb6g2pYAPYSV8w6lk4gm6JrXqlQvn1dNSKYkyblhfp+qb9MdkctxQRAMI1Y3e8d2Y0ogrY2l1+nYD8XnFOH51oIFjYk9NhP5kDMxiYLZ7fwhG6n2PzwDfr8RJBCD4pbU3Wyv0wWLbqWCnUo/Wraqwoi54zefQE0q16G3a38o8/lIUISK3vCfC8rxEGJZNCoopr0sxC6QtkMe62bG9jcYS4jwnP/AGp5YmBTfQjkabEdK1ghqLbFCKvf1wC3B5c4AiypS6SSxZmfWX2Xc9tHz2/LDPM8a4gok05dWpyE8t2oEtXUnfUsQv8Aln8HM36TtR5NJUg7x2D9+FJv1/7uTVi9XphPhI4hDNqeMyq6RB7dL1oiqSNwB5ixPoaHvuCY41xEX/2db0vW1EsvW07a/UrAK/0jb7YPk+ZcyZ4YpUSLqObJSX4dTBSCDpBYKKs+p9gDa5swVJGkn2r1O+2+w9PX1xWuWYMwrZk5hbBkM0LFlItk8yUGsBWAA9KwD3iuemWd44RHJpgaTSWpg90qnzUA3cGv1G/COTiWcSSMvB92AS5S2ah9oqrerIWEgG95KvbZWOTiLIS3R19Jio2ppPvKBNjSP4M7WPiB72GXDuF5xdJFqNdsdcZOk5p3ZQNRUfckHb6D2wE1nnzDSJ0lAjMZLOdRbV2ChVI3F6t++47gYievn2gIMRVzC5IGoN1PvQEQhjVVGQxO4f0I2NlIOIomlFjrpvVspOo9crdsdy32evSme6raQ4XJntaCdVWP7zVuljd+nWkm/Lov6n50ERmZs+o1CN2KmYqNJogRx9MGj5iXLDf1BwtkOYswcxDDIkcZYMX1LJq2aWq9AWVEIBJ+M+1Yc53K5heIPNHG8kf2dVUB1CtLq3NFtvL+tXpWFBPxEFdUcdGRgdKglVBbSR94LDDTbbEX9aBpzJPnBMekrFF6BXQjHUCz9RSQe1Bb+RGHXL2YzMkjdWIxqFWr1XelDuSKrzMO9jQbGGUWf4mnTDQ69jrOlCdVzHanG1dED5E/g84NxPPmSMTooQxhnIjK+YhiUsudJU6F9dVk/QGUWazonlPTaRNUgUEFEAQrp0+UnU4JOpjpOn074Ty3Ec6JFd4JXQw2Yo7oOXWj5wCGCk2tntYvEpwvOZtcwUeE9FppiXYsSE30EWx2NDYUBew701bjHEBLpXL61M7iytARBowlENQBQyNqPqtetYC3b+lYUF32Hf3wp09sCE3GAHAahdA/hgR3OOiG3/TAUTIcE4jFLmOkyxxPO0g+AsQ7Gytih5dJpvbbDznXgubzBhWPSYgVaTdQdaup1b7kadWw9e/pi0zZsLV/P9gwEeeQ1R/V1V8jfv8AjgMwy/I+doNSs4jINlANWqE1RFFfLIRY9vpi4S5LOhgPtChetI3ZSxisGNd1r1Kt61R74sUeZWyL7f8APASxBiD7f9bwFEWHPLp6ubQOVew/T2a/J2UWmkXfeyfwf8nKYFdJpYmaSVnJWRDuwXf03Jv0xB+J/JX2idcy80ccKRFTqbS5Ya2AUkadzp2J98Z5yTyaM+HCyRxyoyaVcgBlIctSgFiQQvyG+A3k8aiUlWmi22rWg39u/phOPj8OqutCT7dRP62MN5u4VDHxZo4yHQyKx+8UWXILDWdl8xIs9vwwXgfCon4r05dKoJGNCVWFgFlHUGzeYAXtfbAbuePxkhTJFfykX+nCsfHoVbQzqrV8LMoY/QE3jB8nwTKnjAgLD7OJCA3UX0XUPP2+Pb9mGnEuHyHNZg6Ezds5LKxcjcnV92wZSPZgQK7YD0VlOLRzC42DC6tSrC/qpIwVuLwqSGkVT7MaP5HFE8GM7E2WlSNGUo9tbBgSwG4OkUKXt6YrvjNw+INDKDczeRlJBpBZU1Vjcne8BrH6YgY7Twm9v4RbP7cc/F4bVetFd9uonz+eMCyXC4kkyTjyO8q2LD3RhKtt8Nlm2/oOH3OHAI8lnon0sYXIdrIvUGt1Brb9Uj64DbV4pC3aaI+9SIdh9DhVeMQjvNF/6if04yDk/kyGTJS5jMEosgYL5goCKRp3Iokuv4/jin8G4bFKjs61oVjqsACkcjbu1sANvp3IwHpNM9GQDrSj2OtaNexusG+0xab1JXa9S1ftd4wfjPDIv0LlJA2p1lkRfQaWZyx0newVXe/58QkiGFZspKdg2sURp1qCA49w0ZPbv5fbAejTPFYJkQD/AF1A9fn9cD1oq2davvrXv39/njB+b+XoMvk8m6G5XQFgWU+VlLk6QAQNbEA+w/HB+PcBy6ZHIyRnzyEB7dWALAM2wG1N6Xt2wG6hoxR1qBexLCtvS7wZ2Urq1gqDd2NO23ftjzTmp2jiky0oNI5ZBYpX2DHtuGQelbhTiyc9XBl8lk42YQdESkMdmkkYliaAsLe3tfrgNrOejIBEqUTQIdaPyu9+/bDsIf2/0484cQy+XgnCIszaGBDa4ystHZ1ATyhq23bY43bgfMySiNHcR5h11Nl3YdVdi1FaB+Gj2G2AlppStn5Y7IZwSDUBhDiWUdwVBI7bivbf9uCcGyRiGnc3vf54CTLA+mORPX3/AL3gs02kHbB4m2H0wBscvcY7Ag7jAFV7vtsa9/wwhlZ/ibcgnb6Dbb+fDkir9MN2lPtt+N4A6qtmvqcIPJHV9gLG4P4/swH2sV29LPvig5uHL57NMVklRkVonjMR8o0SBibbYVJd1RKr74C3cU4zlMuqSTyqisQEJ7Hbbt/J3v2OH3kKdRWOll1BqPw1d137b133xXs9wOCfLxZZp1BXRuAoLovdQCfKGC717H0vBuMcJinmifrlPs9eXUKrUre+1kaSfVTXzwBuY+EwZzLxpO5EUrp0iCQWZg2j9U1YPqBhrwLwyy+TmWePXqTVuz2NwR/F9jhReU42kZlnJInWU+pFbiOw2wF+U0KHvtSGW5NjjZP+1lukQadlIB+6ANavK1xrue+ttt8A3g8LeH5g/aF6hWX7xWEjAHUdV1Xbf1wMXhZkRKpKPrLFwOq29EEkD1AJH54k+BcIOUQ5f7SrRBGB1iMMGYKF3+QVjR/jV2GxeXuWky0iP1dXTDjzaBQlER99t0sf6x+uAik8NOGCbSA5cBnC9VjYRgGO22zECsKcR8M+FokssyyKFJd31tag2TsAfL61ROHEPLMTyJIk2ySysNGnctMJXXUK+Fl02B2wtw7h2Xk4fNlo5G0NrieRhZtAEdtzRPluxsTZ7YCR5Qy+SijaHJAFUI6nxatTAEFtQs2tEeldsMObeSchmS2azJkURIQzK2kBEJJNBTfc9sHg5ayskeWKlWEY6nlVQZTo0LKSDdigwbfcDDbN8pZRYdD5ho1SJlbzgbMuhnYHa9wbrv27kEEMr4UcOiZZgZR0yHBaUafIbs+XttiZ5j5Ky2dCLKGpSWBVqNkV3o7b/sGIbL8rZZ+snWBRkeDUHUtqZ2kfyldI0a6ABOzEGqwOe4DktSytLrVsyGrZwzMdIj2PwansEdgR6YCWzXKuWlyS5c6hBpUCjRpCK3Iu7AvFczXhJw6JDJK8ixr3LS0BvXevehXzw9zfI0QXzZhlBjeKyEUEP1L7nv5yQP5P5Oc5y9B+j5YHnuNC0pdSupGDtJ8Nns1jT8q74BjmPD/h0qw5UNJqi6gRdRDd0eTVaempPbY+uFc54V5WVY1ZG+6QICrkEqLrUa3I9/7MSfEOALmejM8xXRpdTpC3qMLgbm1vpqtXfmOI7Lcq5eJdRlLrE4mKEBidMbAUENmtYYEDuowBONeH+UmkhSQSa0h0RgOQTHFQJO3cFhZ+eGUnhjkWIjCyjpi6Dns/rqK7/Cex2rEovLERMOjMG4Gq9izsrQFtR1fFUIDV/GJrBuYuXoszLLqmaMnpg+UUCEmA06iNRqWzXYqBgInjPI3D2kiWYOp0rEgVzqcINtgvmIUbsB2GJvjnLuUzeXiVl1qFUxuCQwWgAQe+4A2Io+2H3E+Cxs+WlMmmXKhtF0QwZdLBgSCe13exHriF4vyzl5JHkfNhS8ZUg6PhQRam2IutF3/LPywDPI+EmQJVl6tpRPn7myQTt616e2J9eT1/SZzx8pC0ACTqJTSWIIpQF2AF2dyRsMQ2V5Ojs6c066FaEkIUJ8koJUltwBMDsCLjXDtOSl6iSfanHSDE1QZdTSsQpvyKOoQBvWgYC3y5tVAsgajpF+pPYD3Pywur/wB6xQ8ry1l8weumYeSpB/C+bzQiSNr1Uf1iSwobA4Nl+QIAgUZhrEJh1K1EMQwaQecgFtRtTY8o7VgLp9pRmKWCQASvfymwDXsaP5YOpxWeHcqJlcx1IpFjBVFZGBbyJrJClntQdS+9aB6bYlOJcxQwCMu1iV1jUr5hqbtuO31wEmBgBgwwKjf8cASWSlJN7b7Ak/gB64b5fNlgCVIv3BHthcxb3ggi3wEHxPmeHL+U+atiFIJWldqNkb0jAfMfUiCkhyhfMzNOF+2RojqXjQopS1r1VqPrdnEnmeSIGkd21lpHLsdVbsrpWw7aZG+fbfYYhMjwfJznNRMrxDLSLrcyDcqoOqyuwpQSDt32G9gZOE5GKaOYTFnRl8oeNrMrSEEjYhbmb4a2qr9T5vg2QkeSds0tTFdQ1wlCQ0Umncdvu12J7E4Lw3l/h8jiOF3YgLLak15CiAlivvGPLfoTQvEKnBcl1I1izDxKB1Q8oVlYqxShrUVQhZt9iAO1VgLVw1cnlM1NErdN5F6pLaFTSWc6QbBIXS5o7Bb9MJ57lvJOzTyypplkU62MenUq6NAJFMpAJKm9xfpg0/CMrKpzgl1aFb71tTINPUssgKk6db7bfzYiJsrlmgWI5oLDC8ZBIPnXQTpAvUp06rJv3wC+Y5NyglnLZmNYX0neVNav96xslaoiQ1e4AxIjlzJrqDzJdqXPVUMGC0BqHmF6Sa7bH02xGJlci8Dwm1LTmPQNV6rkjBNWQjKjnc7EXscSsHC8mE6peMxGUuj6jp6jagQNvNdsK3BskAXgGufyGRjJDOWEhkhJDp92ZOvIxJ/ydHrDV37g3W0ny7Nl4keBHPmmmXTIUDs+qm0he6962xDZXg8E7zARF0WjJJ1W0ksjNS15iOnmJKNVRA9BgeF8VyaSGQIEOjrB2cjUslybAjYDSWr2O3fAScHCcllJYmaUrIkYVFkkUWFUR3VCzpIHsTvV4JxfhXD5pJJpMwAXQK1SJQV1SiNj3Gg3fr7HHceXLZiIZuRJJFiQkdNjuA4JFUCSHRfntWInI5jh0kOkI4jdS1hmIKxGOKywN71GNJ9e4vchLHhmQ6jN1VLqzuQZEOnqtG5NEbeYRsD3Fj3GGKck5KAQt1pAOpH0yWXzP9zpXZKP8Cm/139kB+izq1FqZUssXKMGVGWvQ+SFSfYKT74nerlcwAgaxC6mwWGloya3reu1b98Ax4l9k4jDEGdlSQsfijUrUbWHBJo6XugD6emC5jkrKaZZ3ncI4MjPqTSBbsW+GiPO/e/T1GGPR4WqaVktFNEkuw3QLXw033a9u1C/XeVlz+RWBss0oWMDoso17A6l02Bf6rgH+ScA+zmWhky/RMy6EERvWoYaCjITfayF7je/piEXk7KOZAkkh6USwudUenpmEAHUF3+7o32vDhouGgszygksATqfZ1Eb322P3SMT2On64PAMgkckIdVjcNEyuxW1jXpHvvQVSL9SPfACuSyozUYS5XLSSitLooeQMzHbapUABFkE17UlxrhGUmdzJKVZ2tgHj2fptGFog0SoOx3sH2rB8jnMpFLEYfO0xMdh7rU0kpdhXfqKw9PkKGOOZyayTRugRklWUgt3cNG+oUL09SUCt9yfQ4AMxHBm88pbV5Ym2FbmOVlvUpO135e52v2wgvKmQCNF1zsro1tGCokESG/LsR00r5k97w8kzWVyR62mQu8UsgWy1pq6z1YAU622uu+GkmVyUs6aWJbMeY1INjG6lVAo/rxNt/o39tgLneB5Rs3EOqxd2bMLp6ZXY5dtz6A9NCPcFvlhvw7IQZdcxlMxKgbML53jBjCqykLqd2IshWr5A2N93MGVymWzSLEkrSiFio1CiipGhJ1V5iI41HuQTtvgeKZLITF2mlossauusArsUUEAXf3pHruy9tsAmOXclGd8ypaMtrBkQAammsMP1aMjivWgD2xFy8u5Ij7KuYai7EsNDaWEOk6iaAtCXNfrN+TzM8GyLMzGZm65Rjpa76jApsF2BZwfpXbBEyXD5ARI7BaJIZgR5wctepVIsiPYA7Eem4wE1xPJZbNZhHaamgRaYGPQQ5cCidydmBH0+eI7IcmZNjGkeaJeNgygNE3wGG/KP/xLZ2+I/KhkyWRllBDs9tGCdSRoCElmVwdK/qs5On3Hbc4Wg4Rw5JI2TMMkjtUZWXcnUAQPL6ltNH+NXrgL2ZBWCO3t64Gt8CsdEYBRTgrGsGCmzgavAUteeIVzGZilYJ0WVQd2Lk0DShfRiBQu9z6YLxSDIZcmSYEDMP1DZlZXYId2UEjZC2xFfiMTp5Sywd36K6nbUTW+oE799t2Y7fxj74huNtknmXrzIGyykmJiNK6tFOwI9KAB7b4BGDjnD4JFZSUf+AU1LuFbTp82xCvtq3omr3wzgzXDHVHZCpCWFYSGkdpAopWK+cu+le519u2J7OcEykaiSYRKsZ8rOFAQufQnay5H4164WTliJQQI499I+AbBPh/3fT2wERHx/JNE+XYMsTERUwca9SKzCr1qEQqGJqu2G+WykHEnleIuiRvGRKjG5WEYryyDYIpUA+t4l2hyYLITlxJGC7XpBA+FnPy2onttvgeB5DKmpMoISO2qLSasLa2vuFXb5DALZflfLBi4j8xcOTqe9YLsD8W28knb+McO05ey/SEXSXphtYXeg13q73d/P+fHHicQzHR6idUrYj1DVXvWCS8fiUFjKgUVvYrc0K97OwIu8A5yPAooQ4jQKHrUN62UIKHoNCqKHthjFyZkwAOkDpXp7s7eUArpNtWykj5YF+ccqFRjmIgsl6CXUBq70b9D3xLDMAixgEn4XGY9BW1O9Ek2b1XZN3q3u8MW5WyxG8Q9R3bfUwc3vuS4DWd7GJRpbxU+ZubZ8sZWSJDFDEGZ5NQ1SMaWNK7/AKpJ9LwEqvKOWWqiA06a3bbSCq/rXsrMv0NYUyvBYomYxoFLG2I9T88UpvEjMrlo8y+XiEciSNsz7FGCqP8AbYj9uJzhPPUMmXE0rxodg6gk6XIBEY2tjRHYH19sArkeQoEjZJC0ys2rz7aTRU0Vo7g774ex8qZcOJBHT6w9hn+MFyGq62Lv/vYc5TjCTRq8ZDKwJBHysHvvdiq+WKlwDnufNZnMQqkQjgD/AHvnN0SF2va6J79hgLDLyXlSK6exNka5O9ab+L+KawvHy1CDfSXza9W5IIkOpwRdEF967WT2wyg5yiRNOamijmXR1FXXSGT4RZG++xPYHvWF/wDCpEkzHVKJDAEuUv8Art3XTV+1Vd4Az8rwB1cRAtHp0nU22kMB670GIF33wnxXlWCQs2gB3+NqvUtqWTewNQRQSAD5Rhx/hdlCqt1lp5OkLDD7z+IRVqe3eu498PMjxOKdNcTh1si1vuNiK738sBF8U4XDP/CJZCOhospAkChhsRt27+2Espyvl4mQorKy7A6nJNlm3s+7uR7ajiNyXPqzNJIUVMnEzI07tTalClaSrOokgKNxQ96xKpzflNKt1U0u5RTRHnXupseUj51/NgDZ7l2FmDVpkUEBlYg6WADKaO4NDb5bYim5Gy8hZm1Fm7nUdyCDY3/jKpPvpw+l5xyZjWUzpofUEPms6fi2rVS72SKGDZfmzKGYQiZepekLvZNFquqOw79sAwi5FgGnTZKhACWa6Qgrv32Kr+XzOBPJENFfNRC2Nbd1dpAfi9GZq/1jh4OacmA7faEqP4iCaG9emzeY0ausPuG8VhmMnSlSTS2ltJvSfY4CKyPJsK0pUlaU6SzVYjMW9Gj92Sp/svAyciZYtGwDq0LalIkay1hrN3e4X8sP+XeO/ajPUbIsUrRhiQQ+nYsNvfav7anOngAjbBy/b64I7V+ODINx+GAUXbHA4SjBLXe1VXzvvhXV+WABjeM/znJ0x4o+ZIWSGRQpXWRQoAhlqmUj0+fyxoLVhNyB3/twGc57lPOyjNRPKrdRwyapW06A8bKugJ5SFVhd1v27nFh5V4dnYAkeYkjkjWM+a3aTqFya1N3UIQBe+2LCygmyN/8AkfS8KiT2H1+WAzvhvIuYXPTSSLAYZI5FUW71rtunTm9JYkt71QoGsSfK3BM3kostCOkwaSVsyQpoat10HYDehVenoBi5tLvgt4CpZ/lmeTiq5odPpCExUWbULDHUV01sxqr/ABGITI+HWYhVhG6CxGNEjNMhKNqZkuMGHYeWrIJ77A40i7OBUVgM7h8OJfsmUhJy5aKbXKxTfp6tRRW02SSNyaLULPvd+HZeb73r9IjqExaAwqP0DX3bvdYeht8Hq8AQQf298VLn7kqTPRpGkyxoDqa1Zix9OzAV2PbuMXG8czemAoPFeQZJslBleqqJEV1aUJDqmwG5sepPff2xEw+E7BV+/VimYMtMh0sDXlamsnYbgj197xqZwhGe/wBcBFZHhbJEibeQabAVPyVaAHsP58Vrlbw6lyZkUTI0cpUuTGeppW/JerTvZBPzOL+MDWAzbi3hQ880srZkapZlejH5QilvJ8W+xXfb4fnhTifhrJKkoOZDM2Y6y6kNbX5Ho77MRYr6Y0bTgRGPYflgMzi8LXUQAZgfdyNLIdBt5GrzDegAAAB8z74dLDNwzIhI0fMsXIYxrprXqOuvMdtsaC8I9sJtlvTf+/pgM84b4cs3DcvEX0SrIJ2sWpc90YD2WhY9jg2X8MND5YdYOsMhmmBSjJIa3FGlACgAG/X3xoRXYAHtgrRd63JwFMz/AIeq+bjnjMaxomgwmO1AJJJUAhb3OzAize/bDbK+HrLLmdcy6J2ZgVWpBYYKt9gF1Xt3odhd3wIQDtZwjoN2RgM1bwslGU6AmiU6vMwja3UFiASTY8zdhsK9bJxbP0BoiZcsVgZxWpUHxAUHb+MQBiYkk2HoWO21YXy60BgIvlXhD5bLpHIwdxepgKskkk/iT3+vvicBwVcGwBTgyrguOB3GASRqB+uO6uOx2AEyYQY2b/DHY7AChOrvtXbC6nHY7AFJvA6tjjsdgDKKF4MG3x2OwAFsdHJjsdgDscApwOOwBWOEIt7+px2OwCwODA71jsdgBDYEHHY7AcZMCzbYDHYBmmfuZ4tPwojar76y4qq2rT+3DsNjsdgBJxzdsdjsATAE47HYDkwomOx2ABhWCRdxjsdgP//Z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250" name="Picture 2" descr="http://www.doobybrain.com/wp-content/uploads/2008/12/slave-w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68180"/>
            <a:ext cx="4191000" cy="692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0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034" name="Picture 2" descr="http://www.angelfire.com/ult/civilwarcauses/abolitio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313946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2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6" name="Picture 2" descr="http://upload.wikimedia.org/wikipedia/commons/thumb/5/5e/BLAKE10.JPG/200px-BLAK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334000" cy="600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3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loc.gov/exhibits/african/images/out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66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www.nwhm.org/media/category/exhibits/womenwithdeadlines/Anti-abolitionist_press_pg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50868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3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4343400" cy="5669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</a:t>
            </a:r>
            <a:r>
              <a:rPr lang="en-US" sz="3200" u="sng" dirty="0" smtClean="0"/>
              <a:t>William Lloyd Garrison</a:t>
            </a:r>
            <a:endParaRPr lang="en-US" sz="3200" dirty="0" smtClean="0"/>
          </a:p>
          <a:p>
            <a:pPr lvl="1"/>
            <a:r>
              <a:rPr lang="en-US" sz="2800" dirty="0" smtClean="0"/>
              <a:t>Published </a:t>
            </a:r>
            <a:r>
              <a:rPr lang="en-US" sz="2800" u="sng" dirty="0" smtClean="0"/>
              <a:t>antislavery</a:t>
            </a:r>
            <a:r>
              <a:rPr lang="en-US" sz="2800" dirty="0" smtClean="0"/>
              <a:t> newspaper  called “</a:t>
            </a:r>
            <a:r>
              <a:rPr lang="en-US" sz="2800" u="sng" dirty="0" smtClean="0"/>
              <a:t>The Liberator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800" dirty="0" smtClean="0"/>
              <a:t>Slavery was against </a:t>
            </a:r>
            <a:r>
              <a:rPr lang="en-US" sz="2800" u="sng" dirty="0" smtClean="0"/>
              <a:t>Christian principles</a:t>
            </a:r>
          </a:p>
        </p:txBody>
      </p:sp>
      <p:pic>
        <p:nvPicPr>
          <p:cNvPr id="4" name="Picture 2" descr="http://www.nndb.com/people/966/000049819/wlg-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5726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9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40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 </a:t>
            </a:r>
            <a:r>
              <a:rPr lang="en-US" sz="3200" u="sng" dirty="0" smtClean="0"/>
              <a:t>Frederick Douglas</a:t>
            </a:r>
            <a:endParaRPr lang="en-US" sz="3200" dirty="0" smtClean="0"/>
          </a:p>
          <a:p>
            <a:pPr lvl="1"/>
            <a:r>
              <a:rPr lang="en-US" sz="2800" dirty="0" smtClean="0"/>
              <a:t>a.  </a:t>
            </a:r>
            <a:r>
              <a:rPr lang="en-US" sz="2800" u="sng" dirty="0" smtClean="0"/>
              <a:t>Powerful speaker</a:t>
            </a:r>
          </a:p>
          <a:p>
            <a:pPr lvl="1"/>
            <a:r>
              <a:rPr lang="en-US" sz="2800" dirty="0" smtClean="0"/>
              <a:t>b.  spread the message that </a:t>
            </a:r>
            <a:r>
              <a:rPr lang="en-US" sz="2800" u="sng" dirty="0" smtClean="0"/>
              <a:t>slavery</a:t>
            </a:r>
            <a:r>
              <a:rPr lang="en-US" sz="2800" dirty="0" smtClean="0"/>
              <a:t> was </a:t>
            </a:r>
            <a:r>
              <a:rPr lang="en-US" sz="2800" u="sng" dirty="0" smtClean="0"/>
              <a:t>evil</a:t>
            </a:r>
          </a:p>
          <a:p>
            <a:endParaRPr lang="en-US" dirty="0"/>
          </a:p>
        </p:txBody>
      </p:sp>
      <p:pic>
        <p:nvPicPr>
          <p:cNvPr id="81922" name="Picture 2" descr="http://wessonblog.files.wordpress.com/2012/02/frederick-dou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272" y="609600"/>
            <a:ext cx="4681728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8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c/Frederick_Douglass_portrait.jpg/240px-Frederick_Douglass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0"/>
            <a:ext cx="477078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nashvillescene.com/imager/harriet-beecher-stowe-a-literary-soldier-at-the-southside-community/b/original/1203179/123e/bd57_3990937.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184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6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vention.smithsonian.org/centerpieces/whole_cloth/u2ei/u2images/act4/millflo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82452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thumb/3/31/UncleTomsCabinCover.jpg/200px-UncleTomsCabin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3962400" cy="6874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7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3.  Abolitionists helped slaves escape via the </a:t>
            </a:r>
            <a:r>
              <a:rPr lang="en-US" sz="3200" u="sng" dirty="0" smtClean="0"/>
              <a:t>Underground Railroad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a.  </a:t>
            </a:r>
            <a:r>
              <a:rPr lang="en-US" sz="2800" u="sng" dirty="0" smtClean="0"/>
              <a:t>Network</a:t>
            </a:r>
            <a:r>
              <a:rPr lang="en-US" sz="2800" dirty="0" smtClean="0"/>
              <a:t> leading slaves to </a:t>
            </a:r>
            <a:r>
              <a:rPr lang="en-US" sz="2800" u="sng" dirty="0" smtClean="0"/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2687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http://media.washtimes.com/media/community/image/2012/02/04/harriet-tubman_s640x780.jpg?c6f8e1da8840a40ac7b516693483af22842236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6270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698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058" name="Picture 2" descr="http://www.math.buffalo.edu/~sww/0history/tubmandriving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6432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B.  Southerners felt their </a:t>
            </a:r>
            <a:r>
              <a:rPr lang="en-US" sz="3200" u="sng" dirty="0" smtClean="0"/>
              <a:t>way of life </a:t>
            </a:r>
            <a:r>
              <a:rPr lang="en-US" sz="3200" dirty="0" smtClean="0"/>
              <a:t>was </a:t>
            </a:r>
            <a:r>
              <a:rPr lang="en-US" sz="3200" u="sng" dirty="0" smtClean="0"/>
              <a:t>threatened</a:t>
            </a:r>
            <a:r>
              <a:rPr lang="en-US" sz="3200" dirty="0" smtClean="0"/>
              <a:t>.</a:t>
            </a:r>
          </a:p>
        </p:txBody>
      </p:sp>
      <p:pic>
        <p:nvPicPr>
          <p:cNvPr id="79874" name="Picture 2" descr="http://www.kshs.org/cool/graphics/runa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652826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7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C.  Slave Revolts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1.  In 1800, </a:t>
            </a:r>
            <a:r>
              <a:rPr lang="en-US" sz="2900" u="sng" dirty="0" smtClean="0"/>
              <a:t>Gabriel Prosser</a:t>
            </a:r>
            <a:r>
              <a:rPr lang="en-US" sz="2900" dirty="0" smtClean="0"/>
              <a:t> planned to capture an </a:t>
            </a:r>
            <a:r>
              <a:rPr lang="en-US" sz="2900" u="sng" dirty="0" smtClean="0"/>
              <a:t>arsenal</a:t>
            </a:r>
            <a:r>
              <a:rPr lang="en-US" sz="2900" dirty="0" smtClean="0"/>
              <a:t> and </a:t>
            </a:r>
            <a:r>
              <a:rPr lang="en-US" sz="2900" u="sng" dirty="0" smtClean="0"/>
              <a:t>free slaves</a:t>
            </a:r>
            <a:r>
              <a:rPr lang="en-US" sz="2900" dirty="0" smtClean="0"/>
              <a:t> </a:t>
            </a:r>
          </a:p>
          <a:p>
            <a:pPr lvl="1"/>
            <a:r>
              <a:rPr lang="en-US" sz="2700" dirty="0" smtClean="0"/>
              <a:t>- plan failed!</a:t>
            </a:r>
          </a:p>
          <a:p>
            <a:r>
              <a:rPr lang="en-US" sz="2900" dirty="0" smtClean="0"/>
              <a:t>2.  In 1831, </a:t>
            </a:r>
            <a:r>
              <a:rPr lang="en-US" sz="2900" u="sng" dirty="0" smtClean="0"/>
              <a:t>Nat Turner</a:t>
            </a:r>
            <a:r>
              <a:rPr lang="en-US" sz="2900" dirty="0" smtClean="0"/>
              <a:t> killed 60 whites near Hampton, VA </a:t>
            </a:r>
          </a:p>
          <a:p>
            <a:pPr lvl="1"/>
            <a:r>
              <a:rPr lang="en-US" sz="2700" dirty="0" smtClean="0"/>
              <a:t>– captured and </a:t>
            </a:r>
            <a:r>
              <a:rPr lang="en-US" sz="2700" u="sng" dirty="0" smtClean="0"/>
              <a:t>executed</a:t>
            </a:r>
          </a:p>
          <a:p>
            <a:r>
              <a:rPr lang="en-US" sz="2900" dirty="0" smtClean="0"/>
              <a:t>3.  </a:t>
            </a:r>
            <a:r>
              <a:rPr lang="en-US" sz="2900" u="sng" dirty="0" smtClean="0"/>
              <a:t>RESULT</a:t>
            </a:r>
            <a:r>
              <a:rPr lang="en-US" sz="2900" dirty="0" smtClean="0"/>
              <a:t>: South imposed </a:t>
            </a:r>
            <a:r>
              <a:rPr lang="en-US" sz="2900" u="sng" dirty="0" smtClean="0"/>
              <a:t>harsh </a:t>
            </a:r>
            <a:r>
              <a:rPr lang="en-US" sz="2900" dirty="0" smtClean="0"/>
              <a:t>fugitive </a:t>
            </a:r>
            <a:r>
              <a:rPr lang="en-US" sz="2900" u="sng" dirty="0" smtClean="0"/>
              <a:t>slaves </a:t>
            </a:r>
            <a:r>
              <a:rPr lang="en-US" sz="2900" dirty="0" smtClean="0"/>
              <a:t>laws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25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 descr="http://www.blackpast.org/files/blackpast_images/prosser_gabr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0"/>
            <a:ext cx="50925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8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www.executedtoday.com/images/Gabriel_Prosser_han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6813173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2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ile:Nat Turner woodcu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077200" cy="6815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docsouth.unc.edu/neh/turner/turner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57261"/>
            <a:ext cx="3810000" cy="6915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www.tritec-inc.org/voices/blog/uploaded_images/Mill-751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861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6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sz="3200" dirty="0" smtClean="0"/>
              <a:t>1.  In 1848, women gathered at </a:t>
            </a:r>
            <a:r>
              <a:rPr lang="en-US" sz="3200" u="sng" dirty="0" smtClean="0"/>
              <a:t>Seneca Falls</a:t>
            </a:r>
            <a:r>
              <a:rPr lang="en-US" sz="3200" dirty="0" smtClean="0"/>
              <a:t> </a:t>
            </a:r>
            <a:r>
              <a:rPr lang="en-US" sz="3200" u="sng" dirty="0" smtClean="0"/>
              <a:t>Convention</a:t>
            </a:r>
            <a:r>
              <a:rPr lang="en-US" sz="3200" dirty="0" smtClean="0"/>
              <a:t> (NY)</a:t>
            </a:r>
          </a:p>
          <a:p>
            <a:pPr lvl="1"/>
            <a:r>
              <a:rPr lang="en-US" sz="2800" dirty="0" smtClean="0"/>
              <a:t>a.  Organized by </a:t>
            </a:r>
            <a:r>
              <a:rPr lang="en-US" sz="2800" u="sng" dirty="0" smtClean="0"/>
              <a:t>Elizabeth Cady Stanton</a:t>
            </a:r>
          </a:p>
          <a:p>
            <a:pPr lvl="1"/>
            <a:r>
              <a:rPr lang="en-US" sz="2800" dirty="0" smtClean="0"/>
              <a:t>b.  Wrote a </a:t>
            </a:r>
            <a:r>
              <a:rPr lang="en-US" sz="2800" u="sng" dirty="0" smtClean="0"/>
              <a:t>Declaration </a:t>
            </a:r>
            <a:r>
              <a:rPr lang="en-US" sz="2800" dirty="0" smtClean="0"/>
              <a:t>which stated that “All </a:t>
            </a:r>
            <a:r>
              <a:rPr lang="en-US" sz="2800" u="sng" dirty="0" smtClean="0"/>
              <a:t>men</a:t>
            </a:r>
            <a:r>
              <a:rPr lang="en-US" sz="2800" dirty="0" smtClean="0"/>
              <a:t> and </a:t>
            </a:r>
            <a:r>
              <a:rPr lang="en-US" sz="2800" u="sng" dirty="0" err="1" smtClean="0"/>
              <a:t>women</a:t>
            </a:r>
            <a:r>
              <a:rPr lang="en-US" sz="2800" dirty="0" err="1" smtClean="0"/>
              <a:t>are</a:t>
            </a:r>
            <a:r>
              <a:rPr lang="en-US" sz="2800" dirty="0" smtClean="0"/>
              <a:t> created </a:t>
            </a:r>
            <a:r>
              <a:rPr lang="en-US" sz="2800" u="sng" dirty="0" smtClean="0"/>
              <a:t>equal</a:t>
            </a:r>
            <a:r>
              <a:rPr lang="en-US" sz="2800" dirty="0" smtClean="0"/>
              <a:t>…” </a:t>
            </a:r>
          </a:p>
          <a:p>
            <a:pPr lvl="1"/>
            <a:r>
              <a:rPr lang="en-US" sz="2800" dirty="0" smtClean="0"/>
              <a:t>-modeled after Declaration of </a:t>
            </a:r>
            <a:r>
              <a:rPr lang="en-US" sz="2800" u="sng" dirty="0" smtClean="0"/>
              <a:t>Independence</a:t>
            </a:r>
            <a:endParaRPr lang="en-US" sz="2200" u="sng" dirty="0" smtClean="0"/>
          </a:p>
          <a:p>
            <a:pPr lvl="1"/>
            <a:r>
              <a:rPr lang="en-US" sz="2800" dirty="0" smtClean="0"/>
              <a:t>c.  Many women continued to fight for </a:t>
            </a:r>
            <a:r>
              <a:rPr lang="en-US" sz="2800" u="sng" dirty="0" smtClean="0"/>
              <a:t>equality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911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226" name="Picture 2" descr="http://historymartinez.files.wordpress.com/2011/03/sen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096000" cy="6096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5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9202" name="Picture 2" descr="http://ecssba.rutgers.edu/images/ecss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631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</a:t>
            </a:r>
            <a:r>
              <a:rPr lang="en-US" u="sng" dirty="0" smtClean="0"/>
              <a:t>Manifest Destiny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- Americans believed U.S. should </a:t>
            </a:r>
            <a:r>
              <a:rPr lang="en-US" sz="3200" u="sng" dirty="0" smtClean="0"/>
              <a:t>stretch from Atlantic to Pacific</a:t>
            </a:r>
          </a:p>
          <a:p>
            <a:r>
              <a:rPr lang="en-US" sz="3200" dirty="0" smtClean="0"/>
              <a:t>1.  Led to conflicts with </a:t>
            </a:r>
            <a:r>
              <a:rPr lang="en-US" sz="3200" u="sng" dirty="0" smtClean="0"/>
              <a:t>Mexico</a:t>
            </a:r>
            <a:r>
              <a:rPr lang="en-US" sz="3200" dirty="0" smtClean="0"/>
              <a:t> and the </a:t>
            </a:r>
            <a:r>
              <a:rPr lang="en-US" sz="3200" u="sng" dirty="0" smtClean="0"/>
              <a:t>Indians</a:t>
            </a:r>
          </a:p>
          <a:p>
            <a:r>
              <a:rPr lang="en-US" sz="3200" dirty="0" smtClean="0"/>
              <a:t>2.  Growth of </a:t>
            </a:r>
            <a:r>
              <a:rPr lang="en-US" sz="3200" u="sng" dirty="0" smtClean="0"/>
              <a:t>RR</a:t>
            </a:r>
            <a:r>
              <a:rPr lang="en-US" sz="3200" dirty="0" smtClean="0"/>
              <a:t> &amp; </a:t>
            </a:r>
            <a:r>
              <a:rPr lang="en-US" sz="3200" u="sng" dirty="0" smtClean="0"/>
              <a:t>Canals</a:t>
            </a:r>
            <a:r>
              <a:rPr lang="en-US" sz="3200" dirty="0" smtClean="0"/>
              <a:t> helped </a:t>
            </a:r>
            <a:r>
              <a:rPr lang="en-US" sz="3200" u="sng" dirty="0" smtClean="0"/>
              <a:t>westward flow of settlers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0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ile:American prog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119687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00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File:Emanuel Leutze - Westward the Course of Empire Takes Its Way - Smithson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811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909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1.bp.blogspot.com/-3zwoCJAjr3Q/Ta8xym55yLI/AAAAAAAAAaM/33YrRuYBgSI/s1600/Territorial%252520Expan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20679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55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</a:t>
            </a:r>
            <a:r>
              <a:rPr lang="en-US" u="sng" dirty="0" smtClean="0"/>
              <a:t>Reaching Oregon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 Many settlers traveled </a:t>
            </a:r>
            <a:r>
              <a:rPr lang="en-US" sz="3200" u="sng" dirty="0" smtClean="0"/>
              <a:t>west</a:t>
            </a:r>
            <a:r>
              <a:rPr lang="en-US" sz="3200" dirty="0" smtClean="0"/>
              <a:t> on the </a:t>
            </a:r>
            <a:r>
              <a:rPr lang="en-US" sz="3200" u="sng" dirty="0" smtClean="0"/>
              <a:t>Oregon Trail</a:t>
            </a:r>
          </a:p>
          <a:p>
            <a:r>
              <a:rPr lang="en-US" sz="3200" dirty="0" smtClean="0"/>
              <a:t>2.  Treacherous journey – crossed the </a:t>
            </a:r>
            <a:r>
              <a:rPr lang="en-US" sz="3200" u="sng" dirty="0" smtClean="0"/>
              <a:t>Rockies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2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46" name="Picture 2" descr="File:Wpdms nasa topo oregon tr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94836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56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imgc.artprintimages.com/images/art-print/lowell-girls-weaving-in-massachusetts-textile-mills-c-1850_i-G-22-2246-CZ2Z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75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8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4" name="Picture 2" descr="http://www.planetware.com/i/photo/oregon-trail-interpretive-park-la-grande-or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470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0" name="Picture 2" descr="File:Trail ruts State Hist site Wyom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173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C.  </a:t>
            </a:r>
            <a:r>
              <a:rPr lang="en-US" u="sng" dirty="0" smtClean="0"/>
              <a:t>Texas (1836)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1.  </a:t>
            </a:r>
            <a:r>
              <a:rPr lang="en-US" sz="3000" u="sng" dirty="0" smtClean="0"/>
              <a:t>Mexico</a:t>
            </a:r>
            <a:r>
              <a:rPr lang="en-US" sz="3000" dirty="0" smtClean="0"/>
              <a:t> won its independence in </a:t>
            </a:r>
            <a:r>
              <a:rPr lang="en-US" sz="3000" u="sng" dirty="0" smtClean="0"/>
              <a:t>1821</a:t>
            </a:r>
          </a:p>
          <a:p>
            <a:pPr>
              <a:buNone/>
            </a:pPr>
            <a:r>
              <a:rPr lang="en-US" sz="3000" dirty="0" smtClean="0"/>
              <a:t>		- Allowed </a:t>
            </a:r>
            <a:r>
              <a:rPr lang="en-US" sz="3000" u="sng" dirty="0" smtClean="0"/>
              <a:t>Americans</a:t>
            </a:r>
            <a:r>
              <a:rPr lang="en-US" sz="3000" dirty="0" smtClean="0"/>
              <a:t> into </a:t>
            </a:r>
            <a:r>
              <a:rPr lang="en-US" sz="3000" u="sng" dirty="0" smtClean="0"/>
              <a:t>TX</a:t>
            </a:r>
            <a:endParaRPr lang="en-US" sz="3000" dirty="0" smtClean="0"/>
          </a:p>
          <a:p>
            <a:r>
              <a:rPr lang="en-US" sz="3000" dirty="0" smtClean="0"/>
              <a:t>2.  War:  </a:t>
            </a:r>
            <a:r>
              <a:rPr lang="en-US" sz="3000" u="sng" dirty="0" smtClean="0"/>
              <a:t>Alamo</a:t>
            </a:r>
            <a:r>
              <a:rPr lang="en-US" sz="3000" dirty="0" smtClean="0"/>
              <a:t> - 188 Texans fought to the </a:t>
            </a:r>
            <a:r>
              <a:rPr lang="en-US" sz="3000" u="sng" dirty="0" smtClean="0"/>
              <a:t>last man</a:t>
            </a:r>
            <a:r>
              <a:rPr lang="en-US" sz="3000" dirty="0" smtClean="0"/>
              <a:t> - killed by Mexican army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6764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William b tra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42686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035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le:Jimbow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5092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662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wargamescenics.com/alamo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1266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984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Antonio Lopez de Santa Anna 1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18643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482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File:FalloftheAlam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01007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715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historymyths.files.wordpress.com/2011/06/ala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4651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le:San Antonio 0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0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Lowell Textile Mill Machinery"/>
          <p:cNvPicPr>
            <a:picLocks noChangeAspect="1" noChangeArrowheads="1"/>
          </p:cNvPicPr>
          <p:nvPr/>
        </p:nvPicPr>
        <p:blipFill>
          <a:blip r:embed="rId2" cstate="print"/>
          <a:srcRect r="3049" b="4878"/>
          <a:stretch>
            <a:fillRect/>
          </a:stretch>
        </p:blipFill>
        <p:spPr bwMode="auto">
          <a:xfrm>
            <a:off x="-1" y="304800"/>
            <a:ext cx="9144001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7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ile:Alamo77dickin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572000" cy="686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103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		- </a:t>
            </a:r>
            <a:r>
              <a:rPr lang="en-US" sz="3000" u="sng" dirty="0" smtClean="0"/>
              <a:t>Texans</a:t>
            </a:r>
            <a:r>
              <a:rPr lang="en-US" sz="3000" dirty="0" smtClean="0"/>
              <a:t> defeated Mexico &amp; won 	</a:t>
            </a:r>
            <a:r>
              <a:rPr lang="en-US" sz="3000" u="sng" dirty="0" smtClean="0"/>
              <a:t>independence</a:t>
            </a:r>
          </a:p>
          <a:p>
            <a:r>
              <a:rPr lang="en-US" sz="3000" dirty="0" smtClean="0"/>
              <a:t>3.  TX became the </a:t>
            </a:r>
            <a:r>
              <a:rPr lang="en-US" sz="3000" u="sng" dirty="0" smtClean="0"/>
              <a:t>Lone Star Republic</a:t>
            </a:r>
          </a:p>
          <a:p>
            <a:r>
              <a:rPr lang="en-US" sz="3000" dirty="0" smtClean="0"/>
              <a:t>4.  1845 – TX became a </a:t>
            </a:r>
            <a:r>
              <a:rPr lang="en-US" sz="3000" u="sng" dirty="0" smtClean="0"/>
              <a:t>state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4022730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6/65/Location_of_Republic_of_Tex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0336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130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50states.com/flag/image/nunst07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699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 </a:t>
            </a:r>
            <a:r>
              <a:rPr lang="en-US" u="sng" dirty="0" smtClean="0"/>
              <a:t>The Mexican War (1846-1848)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1.  President James K. </a:t>
            </a:r>
            <a:r>
              <a:rPr lang="en-US" sz="3000" u="sng" dirty="0" smtClean="0"/>
              <a:t>Polk </a:t>
            </a:r>
            <a:r>
              <a:rPr lang="en-US" sz="3000" dirty="0" smtClean="0"/>
              <a:t>wanted </a:t>
            </a:r>
            <a:r>
              <a:rPr lang="en-US" sz="3000" u="sng" dirty="0" smtClean="0"/>
              <a:t>California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- Annexed </a:t>
            </a:r>
            <a:r>
              <a:rPr lang="en-US" sz="3000" u="sng" dirty="0" smtClean="0"/>
              <a:t>TX</a:t>
            </a:r>
            <a:r>
              <a:rPr lang="en-US" sz="3000" dirty="0" smtClean="0"/>
              <a:t> in 1845 &amp; gained </a:t>
            </a:r>
            <a:r>
              <a:rPr lang="en-US" sz="3000" u="sng" dirty="0" smtClean="0"/>
              <a:t>Oregon</a:t>
            </a:r>
            <a:r>
              <a:rPr lang="en-US" sz="3000" dirty="0" smtClean="0"/>
              <a:t> in 1846</a:t>
            </a:r>
          </a:p>
          <a:p>
            <a:r>
              <a:rPr lang="en-US" sz="3000" dirty="0" smtClean="0"/>
              <a:t>2.  Fighting broke out w/ </a:t>
            </a:r>
            <a:r>
              <a:rPr lang="en-US" sz="3000" u="sng" dirty="0" smtClean="0"/>
              <a:t>Mexico</a:t>
            </a:r>
          </a:p>
          <a:p>
            <a:r>
              <a:rPr lang="en-US" sz="3000" dirty="0" smtClean="0"/>
              <a:t>3. Mexico </a:t>
            </a:r>
            <a:r>
              <a:rPr lang="en-US" sz="3000" u="sng" dirty="0" smtClean="0"/>
              <a:t>surrendered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3928704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rgigliotti.com/Mexican%20War%20Map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55919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495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graphics8.nytimes.com/images/2010/11/05/timestopics/winfield-scott/winfield-scott-articleI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19600" cy="6908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50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www.learnnc.org/lp/media/uploads/2009/07/robert_e_l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932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275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elticowboy.com/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287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551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istoricalartprints.com/store/image/cache/data/Soldier%20Studies/1816-1859/TPW18%20-%20Mexican%20war,%20Trooper,%201st%20United%20States%20Dragoons%201846-47-250x250.jpg"/>
          <p:cNvPicPr>
            <a:picLocks noChangeAspect="1" noChangeArrowheads="1"/>
          </p:cNvPicPr>
          <p:nvPr/>
        </p:nvPicPr>
        <p:blipFill>
          <a:blip r:embed="rId2" cstate="print"/>
          <a:srcRect l="14942" r="18391"/>
          <a:stretch>
            <a:fillRect/>
          </a:stretch>
        </p:blipFill>
        <p:spPr bwMode="auto">
          <a:xfrm>
            <a:off x="0" y="0"/>
            <a:ext cx="4419600" cy="6629400"/>
          </a:xfrm>
          <a:prstGeom prst="rect">
            <a:avLst/>
          </a:prstGeom>
          <a:noFill/>
        </p:spPr>
      </p:pic>
      <p:pic>
        <p:nvPicPr>
          <p:cNvPr id="25604" name="Picture 4" descr="http://images.ha.com/lf?set=path%5B1%2F4%2F3%2F7%2F1437521%5D%2Csizedata%5B220x350%5D&amp;call=url%5Bfile%3Aproduct.chain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0"/>
            <a:ext cx="47148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83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scientificamerican.com/media/gallery/DC08273A-B528-4EE9-D2CBFE396258B35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003" y="533400"/>
            <a:ext cx="9302003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6177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RESULT – U.S. gained all land to the </a:t>
            </a:r>
            <a:r>
              <a:rPr lang="en-US" sz="3000" u="sng" dirty="0" smtClean="0"/>
              <a:t>Rio Grande </a:t>
            </a:r>
            <a:r>
              <a:rPr lang="en-US" sz="3000" dirty="0" smtClean="0"/>
              <a:t>River, </a:t>
            </a:r>
            <a:r>
              <a:rPr lang="en-US" sz="3000" u="sng" dirty="0" smtClean="0"/>
              <a:t>California</a:t>
            </a:r>
            <a:r>
              <a:rPr lang="en-US" sz="3000" dirty="0" smtClean="0"/>
              <a:t>, &amp; the </a:t>
            </a:r>
            <a:r>
              <a:rPr lang="en-US" sz="3000" u="sng" dirty="0" smtClean="0"/>
              <a:t>New Mexico </a:t>
            </a:r>
            <a:r>
              <a:rPr lang="en-US" sz="3000" dirty="0" smtClean="0"/>
              <a:t>territory (</a:t>
            </a:r>
            <a:r>
              <a:rPr lang="en-US" sz="3000" u="sng" dirty="0" smtClean="0"/>
              <a:t>AZ, UT, NV, NM, CO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pic>
        <p:nvPicPr>
          <p:cNvPr id="7" name="Picture 2" descr="http://georgiainfo.galileo.usg.edu/gastudiesimages/Kansas-Nebraska%20Ac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642661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0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b="1" dirty="0" smtClean="0"/>
              <a:t>The Agricultural South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r>
              <a:rPr lang="en-US" sz="2800" dirty="0" smtClean="0"/>
              <a:t>1. In 1793, </a:t>
            </a:r>
            <a:r>
              <a:rPr lang="en-US" sz="2800" u="sng" dirty="0" smtClean="0"/>
              <a:t>Eli Whitney</a:t>
            </a:r>
            <a:r>
              <a:rPr lang="en-US" sz="2800" dirty="0" smtClean="0"/>
              <a:t> invented the </a:t>
            </a:r>
            <a:r>
              <a:rPr lang="en-US" sz="2800" u="sng" dirty="0" smtClean="0"/>
              <a:t>cotton gin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Clean seeds</a:t>
            </a:r>
            <a:r>
              <a:rPr lang="en-US" sz="2600" dirty="0" smtClean="0"/>
              <a:t> from raw cotton quickly </a:t>
            </a:r>
          </a:p>
          <a:p>
            <a:pPr lvl="1"/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Before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lb. by hand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After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 lb. by machine</a:t>
            </a:r>
          </a:p>
          <a:p>
            <a:pPr lvl="1"/>
            <a:r>
              <a:rPr lang="en-US" sz="2600" dirty="0" smtClean="0"/>
              <a:t>b. RESULT – Slavery </a:t>
            </a:r>
            <a:r>
              <a:rPr lang="en-US" sz="2600" u="sng" dirty="0" smtClean="0"/>
              <a:t>increased</a:t>
            </a:r>
            <a:r>
              <a:rPr lang="en-US" sz="2600" dirty="0" smtClean="0"/>
              <a:t> – </a:t>
            </a:r>
            <a:r>
              <a:rPr lang="en-US" sz="2600" u="sng" dirty="0" smtClean="0"/>
              <a:t>needed to grow &amp; harvest more cotton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9629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cascience6.wikispaces.com/file/view/whitney.jpg/31208319/whit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378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6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(4:3)</PresentationFormat>
  <Paragraphs>74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Growing Differences</vt:lpstr>
      <vt:lpstr>A. The Industrial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The Agricultural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Missouri Compromise of 1820</vt:lpstr>
      <vt:lpstr>PowerPoint Presentation</vt:lpstr>
      <vt:lpstr>PowerPoint Presentation</vt:lpstr>
      <vt:lpstr>Reform Movements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 Slave Revolts</vt:lpstr>
      <vt:lpstr>PowerPoint Presentation</vt:lpstr>
      <vt:lpstr>PowerPoint Presentation</vt:lpstr>
      <vt:lpstr>PowerPoint Presentation</vt:lpstr>
      <vt:lpstr>PowerPoint Presentation</vt:lpstr>
      <vt:lpstr>D. Women’s Rights</vt:lpstr>
      <vt:lpstr>PowerPoint Presentation</vt:lpstr>
      <vt:lpstr>PowerPoint Presentation</vt:lpstr>
      <vt:lpstr>Territorial Expansion</vt:lpstr>
      <vt:lpstr>A.  Manifest Destiny</vt:lpstr>
      <vt:lpstr>PowerPoint Presentation</vt:lpstr>
      <vt:lpstr>PowerPoint Presentation</vt:lpstr>
      <vt:lpstr>PowerPoint Presentation</vt:lpstr>
      <vt:lpstr>B.  Reaching Oregon</vt:lpstr>
      <vt:lpstr>PowerPoint Presentation</vt:lpstr>
      <vt:lpstr>PowerPoint Presentation</vt:lpstr>
      <vt:lpstr>PowerPoint Presentation</vt:lpstr>
      <vt:lpstr>C.  Texas (1836)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 The Mexican War (1846-1848)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Differences</dc:title>
  <dc:creator>hooksal</dc:creator>
  <cp:lastModifiedBy>hooksal</cp:lastModifiedBy>
  <cp:revision>1</cp:revision>
  <dcterms:created xsi:type="dcterms:W3CDTF">2014-09-30T00:59:59Z</dcterms:created>
  <dcterms:modified xsi:type="dcterms:W3CDTF">2014-09-30T01:00:17Z</dcterms:modified>
</cp:coreProperties>
</file>