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0" r:id="rId8"/>
    <p:sldId id="261" r:id="rId9"/>
    <p:sldId id="279" r:id="rId10"/>
    <p:sldId id="277" r:id="rId11"/>
    <p:sldId id="278" r:id="rId12"/>
    <p:sldId id="272" r:id="rId13"/>
    <p:sldId id="280" r:id="rId14"/>
    <p:sldId id="262" r:id="rId15"/>
    <p:sldId id="271" r:id="rId16"/>
    <p:sldId id="281" r:id="rId17"/>
    <p:sldId id="282" r:id="rId18"/>
    <p:sldId id="283" r:id="rId19"/>
    <p:sldId id="287" r:id="rId20"/>
    <p:sldId id="284" r:id="rId21"/>
    <p:sldId id="285" r:id="rId22"/>
    <p:sldId id="286" r:id="rId23"/>
    <p:sldId id="288" r:id="rId24"/>
    <p:sldId id="289" r:id="rId25"/>
    <p:sldId id="290" r:id="rId26"/>
    <p:sldId id="263" r:id="rId27"/>
    <p:sldId id="264" r:id="rId28"/>
    <p:sldId id="295" r:id="rId29"/>
    <p:sldId id="274" r:id="rId30"/>
    <p:sldId id="291" r:id="rId31"/>
    <p:sldId id="292" r:id="rId32"/>
    <p:sldId id="293" r:id="rId33"/>
    <p:sldId id="294" r:id="rId34"/>
    <p:sldId id="296" r:id="rId35"/>
    <p:sldId id="299" r:id="rId36"/>
    <p:sldId id="265" r:id="rId37"/>
    <p:sldId id="297" r:id="rId38"/>
    <p:sldId id="298" r:id="rId39"/>
    <p:sldId id="300" r:id="rId40"/>
    <p:sldId id="266" r:id="rId41"/>
    <p:sldId id="276" r:id="rId42"/>
    <p:sldId id="267" r:id="rId43"/>
    <p:sldId id="306" r:id="rId44"/>
    <p:sldId id="301" r:id="rId45"/>
    <p:sldId id="305" r:id="rId46"/>
    <p:sldId id="302" r:id="rId47"/>
    <p:sldId id="303" r:id="rId48"/>
    <p:sldId id="304" r:id="rId49"/>
    <p:sldId id="268" r:id="rId50"/>
    <p:sldId id="307" r:id="rId51"/>
    <p:sldId id="308" r:id="rId52"/>
    <p:sldId id="273" r:id="rId53"/>
    <p:sldId id="26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40D2-FB42-45CC-B4C6-0FD64EA62F8C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91CF-9818-4D4E-9396-57B64BB49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40D2-FB42-45CC-B4C6-0FD64EA62F8C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91CF-9818-4D4E-9396-57B64BB49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40D2-FB42-45CC-B4C6-0FD64EA62F8C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91CF-9818-4D4E-9396-57B64BB49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40D2-FB42-45CC-B4C6-0FD64EA62F8C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91CF-9818-4D4E-9396-57B64BB49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40D2-FB42-45CC-B4C6-0FD64EA62F8C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91CF-9818-4D4E-9396-57B64BB49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40D2-FB42-45CC-B4C6-0FD64EA62F8C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91CF-9818-4D4E-9396-57B64BB49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40D2-FB42-45CC-B4C6-0FD64EA62F8C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91CF-9818-4D4E-9396-57B64BB49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40D2-FB42-45CC-B4C6-0FD64EA62F8C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91CF-9818-4D4E-9396-57B64BB49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40D2-FB42-45CC-B4C6-0FD64EA62F8C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91CF-9818-4D4E-9396-57B64BB49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40D2-FB42-45CC-B4C6-0FD64EA62F8C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91CF-9818-4D4E-9396-57B64BB49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40D2-FB42-45CC-B4C6-0FD64EA62F8C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3991CF-9818-4D4E-9396-57B64BB490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E240D2-FB42-45CC-B4C6-0FD64EA62F8C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3991CF-9818-4D4E-9396-57B64BB490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great+depression+stock+market+crash&amp;source=images&amp;cd=&amp;cad=rja&amp;docid=l3WoS-i-BfHTcM&amp;tbnid=TlO5FkXaDRu-hM:&amp;ved=0CAUQjRw&amp;url=http://www.otpco100.com/OurHistory/Decades/Pages/The30s.aspx&amp;ei=9HdHUbv0A4fs0QGv84GYBQ&amp;psig=AFQjCNHXpyXIy5doILfJ98VUtsT7HpLCMA&amp;ust=136372463857312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great+depression+stock+market+crash&amp;source=images&amp;cd=&amp;cad=rja&amp;docid=KUkrPoLPyL1JBM&amp;tbnid=cT3PkQxLkAQj4M:&amp;ved=0CAUQjRw&amp;url=http://bethkwilson.wordpress.com/2012/03/13/1929-wall-street-crash/&amp;ei=KnhHUfCrAY200QHCvIHoAw&amp;psig=AFQjCNHXpyXIy5doILfJ98VUtsT7HpLCMA&amp;ust=136372463857312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a/a9/Depression-stock-market-crash-1929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great+depression+stock+market+crash&amp;source=images&amp;cd=&amp;cad=rja&amp;docid=-YxSRzI3ATGZzM&amp;tbnid=Gvn1qKGezR6C0M:&amp;ved=0CAUQjRw&amp;url=http://commonamericanjournal.com/on-this-date-in-1929/&amp;ei=0XhHUd_5LqfH0AG8sIGYBA&amp;psig=AFQjCNHXpyXIy5doILfJ98VUtsT7HpLCMA&amp;ust=136372463857312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//upload.wikimedia.org/wikipedia/commons/5/58/US_Unemployment_1910-1960.gi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dust+bowl&amp;source=images&amp;cd=&amp;cad=rja&amp;docid=2mmLFjNzJXpGdM&amp;tbnid=uC4HnH8HA_LCRM:&amp;ved=0CAUQjRw&amp;url=http://www.chieftain.com/opinion/ideas/dust-bowl-was-nation-s-worst-environmental-disaster/article_6d015c74-8044-11e1-9d5b-0019bb2963f4.html&amp;ei=YntHUc_sMpLO0QGHwoHYDg&amp;psig=AFQjCNHdyr5YtceuAWBpWQYg2V46WyZjQg&amp;ust=1363725003672092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dust+bowl&amp;source=images&amp;cd=&amp;cad=rja&amp;docid=jJlRp1lBEuWXmM&amp;tbnid=Kyornjkti6yzNM:&amp;ved=0CAUQjRw&amp;url=http://www.weru.ksu.edu/new_weru/multimedia/dustbowl/dustbowlpics.html&amp;ei=hHlHUeb4Do2v0AGc8YDgAQ&amp;psig=AFQjCNHdyr5YtceuAWBpWQYg2V46WyZjQg&amp;ust=1363725003672092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/url?sa=i&amp;rct=j&amp;q=dust+bowl&amp;source=images&amp;cd=&amp;cad=rja&amp;docid=a5YMno3zsB1b5M&amp;tbnid=s3wNGPJY7pKjrM:&amp;ved=0CAUQjRw&amp;url=http://www.english.illinois.edu/maps/depression/dustbowl.htm&amp;ei=v3lHUYuNNIXx0wHtmYHYAQ&amp;psig=AFQjCNHdyr5YtceuAWBpWQYg2V46WyZjQg&amp;ust=1363725003672092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dust+bowl&amp;source=images&amp;cd=&amp;cad=rja&amp;docid=D9XcNBUYWuydFM&amp;tbnid=LnjbkRGgTNSpnM:&amp;ved=0CAUQjRw&amp;url=http://completelybaked.blogspot.com/2011_04_01_archive.html&amp;ei=VHpHUf2NM6e40QHTz4D4Bg&amp;psig=AFQjCNHdyr5YtceuAWBpWQYg2V46WyZjQg&amp;ust=136372500367209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dust+bowl&amp;source=images&amp;cd=&amp;cad=rja&amp;docid=4QcGlPZrsKigUM&amp;tbnid=-GFz4EVFxuUJIM:&amp;ved=0CAUQjRw&amp;url=http://en.wikipedia.org/wiki/File:Dust_Bowl_-_Dallas,_South_Dakota_1936.jpg&amp;ei=53lHUYu-DqmH0QHkgIGYDQ&amp;psig=AFQjCNHdyr5YtceuAWBpWQYg2V46WyZjQg&amp;ust=1363725003672092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dust+bowl&amp;source=images&amp;cd=&amp;cad=rja&amp;docid=D9XcNBUYWuydFM&amp;tbnid=LnjbkRGgTNSpnM:&amp;ved=0CAUQjRw&amp;url=http://argenteditions.com/dust-bowl-farm-p-36.html&amp;ei=H3pHUePkLpH00QG7voHgBQ&amp;psig=AFQjCNHdyr5YtceuAWBpWQYg2V46WyZjQg&amp;ust=1363725003672092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dust+bowl&amp;source=images&amp;cd=&amp;cad=rja&amp;docid=D9XcNBUYWuydFM&amp;tbnid=LnjbkRGgTNSpnM:&amp;ved=0CAUQjRw&amp;url=http://voices.washingtonpost.com/hard-times/2008/10/the_dust_bowl.html&amp;ei=OnpHUfqbLYuu0AGNkIDICA&amp;psig=AFQjCNHdyr5YtceuAWBpWQYg2V46WyZjQg&amp;ust=1363725003672092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dust+bowl&amp;source=images&amp;cd=&amp;cad=rja&amp;docid=D9XcNBUYWuydFM&amp;tbnid=LnjbkRGgTNSpnM:&amp;ved=0CAUQjRw&amp;url=http://www.ldeo.columbia.edu/res/div/ocp/drought/&amp;ei=dHpHUYDcOe3G0AHs_YHwCg&amp;psig=AFQjCNHdyr5YtceuAWBpWQYg2V46WyZjQg&amp;ust=136372500367209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dust+bowl&amp;source=images&amp;cd=&amp;cad=rja&amp;docid=VRezyFh3VcLqaM&amp;tbnid=I1uqMIRnc99_0M:&amp;ved=0CAUQjRw&amp;url=http://www.csub.edu/library/special/dustbowl/dustbowl.shtml&amp;ei=knpHUZNmidnRAdj6gYgM&amp;psig=AFQjCNHdyr5YtceuAWBpWQYg2V46WyZjQg&amp;ust=1363725003672092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dust+bowl&amp;source=images&amp;cd=&amp;cad=rja&amp;docid=8wrj_w2yUb5N-M&amp;tbnid=Y899nC1PDPU-6M:&amp;ved=0CAUQjRw&amp;url=http://nchumanities.org/programs/road-scholars/picturing-america-dorothea-lange-%E2%80%9Cmigrant-mother%E2%80%9D&amp;ei=s3pHUYPMDMyC0QGrzYDoBA&amp;psig=AFQjCNHdyr5YtceuAWBpWQYg2V46WyZjQg&amp;ust=1363725003672092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herbert+hoover&amp;source=images&amp;cd=&amp;cad=rja&amp;docid=xjzXwotoSQ_SmM&amp;tbnid=N6kZlh73JXYUvM:&amp;ved=0CAUQjRw&amp;url=http://presidentialleadership.wikispaces.com/Herbert+Hoover&amp;ei=kHxHUcf9CaWa0QG36YDADQ&amp;psig=AFQjCNFviBd_muZOFAljEmn0Tod0vQPaxA&amp;ust=1363725831355206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//upload.wikimedia.org/wikipedia/commons/a/a1/US_Employment_Graph_-_1920_to_1940.sv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great+depression&amp;source=images&amp;cd=&amp;cad=rja&amp;docid=INTEU7CQry76OM&amp;tbnid=RMgicjG3RaoTpM:&amp;ved=0CAUQjRw&amp;url=http://hcchistory136.wikispaces.com/136+Week+10+Great+Depression&amp;ei=qXtHUdPzEPON0QGgkYDICw&amp;psig=AFQjCNEbiABQduCI8dniNfqeuNeMiFh1tQ&amp;ust=1363725592535577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great+depression&amp;source=images&amp;cd=&amp;cad=rja&amp;docid=ZlMIbi4daiIrAM&amp;tbnid=DEEVrickIYoeQM:&amp;ved=0CAUQjRw&amp;url=http://blsciblogs.baruch.cuny.edu/his1005spring2011/tag/great-depression/&amp;ei=2XtHUe6eAerp0AGU6YHQAw&amp;psig=AFQjCNEbiABQduCI8dniNfqeuNeMiFh1tQ&amp;ust=1363725592535577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great+depression&amp;source=images&amp;cd=&amp;cad=rja&amp;docid=cpmV36F05e6i3M&amp;tbnid=UVLSFrw_bylRUM:&amp;ved=0CAUQjRw&amp;url=http://www.goldonomic.com/the_great_depression.htm&amp;ei=KXxHUaDxD-b00QHyi4DYCg&amp;psig=AFQjCNEbiABQduCI8dniNfqeuNeMiFh1tQ&amp;ust=1363725592535577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great+depression&amp;source=images&amp;cd=&amp;cad=rja&amp;docid=gQpdBp4Vc_ow4M&amp;tbnid=kAOSX2t4_8eX4M:&amp;ved=0CAUQjRw&amp;url=http://dreammyst.com/blog/2011/11/24/part-2-occupy-movement-great-depression-and-thanksgiving/&amp;ei=YnxHUdyIGqfH0AG8sIGYBA&amp;psig=AFQjCNEbiABQduCI8dniNfqeuNeMiFh1tQ&amp;ust=1363725592535577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election+of+1932&amp;source=images&amp;cd=&amp;cad=rja&amp;docid=49t0zHvVjL9hfM&amp;tbnid=EWKVwxEa9L1gBM:&amp;ved=0CAUQjRw&amp;url=http://americanhistory.unomaha.edu/module_display.php?mod_id=122&amp;review=yes&amp;ei=ynxHUZ_jB6PC0gGl1oHYBw&amp;psig=AFQjCNFtfRK6y6yeUxl0dLEZ-OF4hRWHaw&amp;ust=1363725882432965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fdr+1932&amp;source=images&amp;cd=&amp;cad=rja&amp;docid=431SphpZOgWQhM&amp;tbnid=rAAEf1kHPwjPcM:&amp;ved=0CAUQjRw&amp;url=http://fineartamerica.com/featured/cartoon-fdr-1932-granger.html&amp;ei=Y31HUZe9JeW-0AHZxoGYCg&amp;psig=AFQjCNGpweB385zhelNiLcGy6gf_6vN3mw&amp;ust=1363725971996819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fdr+1932&amp;source=images&amp;cd=&amp;cad=rja&amp;docid=vtBGUP20xTzBCM&amp;tbnid=Q57P_lfamJhCIM:&amp;ved=0CAUQjRw&amp;url=http://www.danablankenhorn.com/2008/06/index.html&amp;ei=JH1HUaS4H4Ly0wHdxYHQAg&amp;psig=AFQjCNGpweB385zhelNiLcGy6gf_6vN3mw&amp;ust=1363725971996819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fdr+1932&amp;source=images&amp;cd=&amp;cad=rja&amp;docid=fC4qJJT-4_MgBM&amp;tbnid=PmeJ0w8Z1pBvPM:&amp;ved=0CAUQjRw&amp;url=http://depts.washington.edu/depress/fdr_election_support_seattle.shtml&amp;ei=SX1HUf_PCuG20gGEnoC4Cw&amp;psig=AFQjCNGpweB385zhelNiLcGy6gf_6vN3mw&amp;ust=1363725971996819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fdr+fireside+chats&amp;source=images&amp;cd=&amp;cad=rja&amp;docid=iKn8X737D4zHgM&amp;tbnid=WmSQz1C0uwYgGM:&amp;ved=0CAUQjRw&amp;url=http://gettoourgame.blogspot.com/2011/02/gtog-fireside-chat.html&amp;ei=qn1HUYyvHZH00QG7voHgBQ&amp;psig=AFQjCNHE9dXhoS4EFoNHbGp3wPqykHPY-A&amp;ust=136372611173373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www.google.com/url?sa=i&amp;rct=j&amp;q=FDIC&amp;source=images&amp;cd=&amp;cad=rja&amp;docid=_J-_9XVgDs45xM&amp;tbnid=md0tZWd1KaP7bM:&amp;ved=0CAUQjRw&amp;url=http://www.fdic.gov/deposit/deposits/insured/&amp;ei=wH9HUcTGB-rp0AGU6YHQAw&amp;bvm=bv.43828540,d.dmg&amp;psig=AFQjCNHTHxXxFGhqi8R9mdPFy2rgTnOEHA&amp;ust=1363726631538884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ccc&amp;source=images&amp;cd=&amp;cad=rja&amp;docid=8yDRunHh2seIvM&amp;tbnid=tIoXSj5_LeaxWM:&amp;ved=0CAUQjRw&amp;url=http://www.ajes.org/v15n1/bouchard2008.php&amp;ei=Q35HUePMEdTv0QHPtICYAQ&amp;bvm=bv.43828540,d.dmg&amp;psig=AFQjCNG5nEGYnY5JlOOcraHrd8zK17oL6g&amp;ust=1363726271495215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ccc&amp;source=images&amp;cd=&amp;cad=rja&amp;docid=YaF1wPVJ9owWpM&amp;tbnid=5uLK7VkuxNOw8M:&amp;ved=0CAUQjRw&amp;url=http://www.la.nrcs.usda.gov/partnerships/ccc.html&amp;ei=Vn9HUe3dB8fw0QHLjICoCQ&amp;bvm=bv.43828540,d.dmg&amp;psig=AFQjCNG5nEGYnY5JlOOcraHrd8zK17oL6g&amp;ust=1363726271495215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ccc&amp;source=images&amp;cd=&amp;cad=rja&amp;docid=gLOZXSdSDPEzTM&amp;tbnid=iiQI9GOe3T49cM:&amp;ved=0CAUQjRw&amp;url=http://www.parks.ca.gov/?page_id=24897&amp;ei=Y35HUcnqDfPO0QHcuYBo&amp;bvm=bv.43828540,d.dmg&amp;psig=AFQjCNG5nEGYnY5JlOOcraHrd8zK17oL6g&amp;ust=1363726271495215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ccc&amp;source=images&amp;cd=&amp;cad=rja&amp;docid=891Ny6xBKHs7LM&amp;tbnid=5Nb2J5OVFWyVCM:&amp;ved=0CAUQjRw&amp;url=http://www.coldsplinters.com/2010/05/ccc/&amp;ei=-H5HUd6GErPp0QG0j4GgBA&amp;bvm=bv.43828540,d.dmg&amp;psig=AFQjCNG5nEGYnY5JlOOcraHrd8zK17oL6g&amp;ust=1363726271495215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ccc&amp;source=images&amp;cd=&amp;cad=rja&amp;docid=nmEO2oIJ4Wzy3M&amp;tbnid=gO_bC-hixyp1rM:&amp;ved=0CAUQjRw&amp;url=http://www.wtip.org/drupal/content/legacy-civilian-conservation-corps-part-1&amp;ei=Nn9HUcCeIey50AH7_oGIAw&amp;bvm=bv.43828540,d.dmg&amp;psig=AFQjCNG5nEGYnY5JlOOcraHrd8zK17oL6g&amp;ust=1363726271495215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works+progress+administration&amp;source=images&amp;cd=&amp;cad=rja&amp;docid=KFsSVloHoVzAVM&amp;tbnid=EpqKcE2i-8svgM:&amp;ved=0CAUQjRw&amp;url=http://philipstown.info/2011/02/11/works-progress-administration-ii/&amp;ei=CYBHUZiTA6nj0gHr1oDACA&amp;bvm=bv.43828540,d.dmg&amp;psig=AFQjCNF3jJZfd6jf5SyUTKq0gdO8uSYXeg&amp;ust=1363726708917059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url?sa=i&amp;rct=j&amp;q=works+progress+administration&amp;source=images&amp;cd=&amp;cad=rja&amp;docid=6caXXNtnC2evmM&amp;tbnid=i5XxpR9H93uTDM:&amp;ved=0CAUQjRw&amp;url=http://lcweb2.loc.gov/wpaintro/intro01.html&amp;ei=OYBHUabVEqvG0AGu74HIBg&amp;bvm=bv.43828540,d.dmg&amp;psig=AFQjCNF3jJZfd6jf5SyUTKq0gdO8uSYXeg&amp;ust=1363726708917059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//upload.wikimedia.org/wikipedia/commons/6/67/NewDeal.jpg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great+depression+causes&amp;source=images&amp;cd=&amp;cad=rja&amp;docid=8ne3xJ6sCufQ-M&amp;tbnid=XMX7Cw0CnhM13M:&amp;ved=0CAUQjRw&amp;url=http://www.docstoc.com/docs/61617658/Chart-of-the-Great-Depression-Banking-Crisis---PowerPoint&amp;ei=LndHUc3TJsO90gG89YDYBg&amp;bvm=bv.43828540,d.dmg&amp;psig=AFQjCNGrcBxqdJgHmAirHV_oNmHMdG1Dqg&amp;ust=136372443952880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d/de/US_GDP_10-60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great+depression+stock+market+crash&amp;source=images&amp;cd=&amp;cad=rja&amp;docid=DmUCio10zDdMrM&amp;tbnid=4qgPIdJUFqAofM:&amp;ved=0CAUQjRw&amp;url=http://www.praj.info/what-factors-contributed-towards-the-stock-market-crash-in-1929-41/&amp;ei=X3hHUb29LMSx0AGOu4DoAw&amp;psig=AFQjCNHXpyXIy5doILfJ98VUtsT7HpLCMA&amp;ust=136372463857312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Depression </a:t>
            </a:r>
            <a:br>
              <a:rPr lang="en-US" dirty="0" smtClean="0"/>
            </a:br>
            <a:r>
              <a:rPr lang="en-US" dirty="0" smtClean="0"/>
              <a:t>&amp; The New Deal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otpco100.com/OurHistory/Decades/PublishingImages/stockMarketCrash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2336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ethkwilson.files.wordpress.com/2012/03/second-great-depres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3127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Depression-stock-market-crash-19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7363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ommonamericanjournal.com/wp-content/uploads/2009/10/stock_crash_0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967" y="381000"/>
            <a:ext cx="9220967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816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Unemployment (25%), bankruptcy, &amp; homelessness</a:t>
            </a:r>
          </a:p>
          <a:p>
            <a:r>
              <a:rPr lang="en-US" sz="2800" dirty="0" smtClean="0"/>
              <a:t>Failure of </a:t>
            </a:r>
            <a:r>
              <a:rPr lang="en-US" sz="2800" dirty="0" smtClean="0"/>
              <a:t>banks </a:t>
            </a:r>
            <a:r>
              <a:rPr lang="en-US" sz="2800" dirty="0" smtClean="0">
                <a:latin typeface="Arial"/>
                <a:cs typeface="Arial"/>
              </a:rPr>
              <a:t>→</a:t>
            </a:r>
            <a:r>
              <a:rPr lang="en-US" sz="2800" dirty="0" smtClean="0"/>
              <a:t> </a:t>
            </a:r>
            <a:r>
              <a:rPr lang="en-US" sz="2800" u="sng" dirty="0" smtClean="0"/>
              <a:t>no money for new investments </a:t>
            </a:r>
          </a:p>
          <a:p>
            <a:r>
              <a:rPr lang="en-US" sz="2800" dirty="0" smtClean="0"/>
              <a:t>Unions </a:t>
            </a:r>
            <a:r>
              <a:rPr lang="en-US" sz="2800" dirty="0" smtClean="0"/>
              <a:t>questioned our </a:t>
            </a:r>
            <a:r>
              <a:rPr lang="en-US" sz="2800" u="sng" dirty="0" smtClean="0"/>
              <a:t>politics/economics</a:t>
            </a:r>
            <a:endParaRPr lang="en-US" sz="2800" dirty="0" smtClean="0"/>
          </a:p>
          <a:p>
            <a:r>
              <a:rPr lang="en-US" sz="2800" dirty="0" smtClean="0"/>
              <a:t>Farms were foreclosed, due to </a:t>
            </a:r>
            <a:r>
              <a:rPr lang="en-US" sz="2800" u="sng" dirty="0" smtClean="0"/>
              <a:t>heavy debts and low crop prices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smtClean="0"/>
              <a:t>“</a:t>
            </a:r>
            <a:r>
              <a:rPr lang="en-US" sz="2500" b="1" dirty="0" smtClean="0"/>
              <a:t>Dust Bowl</a:t>
            </a:r>
            <a:r>
              <a:rPr lang="en-US" sz="2500" dirty="0" smtClean="0"/>
              <a:t>”: </a:t>
            </a:r>
            <a:r>
              <a:rPr lang="en-US" sz="2500" u="sng" dirty="0" smtClean="0"/>
              <a:t>ND to TX hit by severe droughts &amp; erosion in 1930s</a:t>
            </a:r>
          </a:p>
          <a:p>
            <a:pPr lvl="1"/>
            <a:r>
              <a:rPr lang="en-US" sz="2500" dirty="0" smtClean="0"/>
              <a:t>Many farm families </a:t>
            </a:r>
            <a:r>
              <a:rPr lang="en-US" sz="2500" u="sng" dirty="0" smtClean="0"/>
              <a:t>(</a:t>
            </a:r>
            <a:r>
              <a:rPr lang="en-US" sz="2500" u="sng" dirty="0" err="1" smtClean="0"/>
              <a:t>Okies</a:t>
            </a:r>
            <a:r>
              <a:rPr lang="en-US" sz="2500" u="sng" dirty="0" smtClean="0"/>
              <a:t>) migrated to find work </a:t>
            </a:r>
            <a:endParaRPr lang="en-US" sz="25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US Unemployment 1910-1960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0311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bloximages.chicago2.vip.townnews.com/chieftain.com/content/tncms/assets/v3/editorial/4/c5/4c5e715a-8044-11e1-bf87-001a4bcf887a/4f7f82f67feb7.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920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weru.ksu.edu/new_weru/multimedia/dustbowl/big/theb13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96914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nglish.illinois.edu/maps/depression/dbimages/dust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205576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4.bp.blogspot.com/-OWyeUoIjVk8/TajHWlDPRhI/AAAAAAAAAJs/aI_MC5WYOL8/s1600/poor_dust-bow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77798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period </a:t>
            </a:r>
            <a:r>
              <a:rPr lang="en-US" sz="3200" dirty="0" smtClean="0"/>
              <a:t>of severe economic hardship 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(1929 </a:t>
            </a:r>
            <a:r>
              <a:rPr lang="en-US" sz="3200" dirty="0" smtClean="0"/>
              <a:t>– </a:t>
            </a:r>
            <a:r>
              <a:rPr lang="en-US" sz="3200" dirty="0" smtClean="0"/>
              <a:t>1941)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pload.wikimedia.org/wikipedia/commons/e/ef/Dust_Bowl_-_Dallas,_South_Dakota_19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argenteditions.com/images/large/fsa/fsa-dust-bowl-farm-32396-7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30" y="0"/>
            <a:ext cx="88322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voices.washingtonpost.com/hard-times/ok_old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94631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ldeo.columbia.edu/res/div/ocp/drought/images/Lange_migran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3646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csub.edu/library/images/dustbow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7698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nchumanities.org/sites/default/files/images/Hawthorne%20-%20Migrant%20Mother%20Dorothea%20Lan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638800" cy="704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Presidents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Herbert Hoover’s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953000"/>
          </a:xfrm>
        </p:spPr>
        <p:txBody>
          <a:bodyPr/>
          <a:lstStyle/>
          <a:p>
            <a:r>
              <a:rPr lang="en-US" sz="2800" dirty="0" smtClean="0"/>
              <a:t>1928 – he promised </a:t>
            </a:r>
            <a:r>
              <a:rPr lang="en-US" sz="2800" dirty="0" smtClean="0"/>
              <a:t>“</a:t>
            </a:r>
            <a:r>
              <a:rPr lang="en-US" sz="2800" u="sng" dirty="0" smtClean="0"/>
              <a:t>two cars in every garage and a chicken in every pot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After the crash, he </a:t>
            </a:r>
            <a:r>
              <a:rPr lang="en-US" sz="2800" dirty="0" smtClean="0"/>
              <a:t>didn’t </a:t>
            </a:r>
            <a:r>
              <a:rPr lang="en-US" sz="2800" u="sng" dirty="0" smtClean="0"/>
              <a:t>give </a:t>
            </a:r>
            <a:r>
              <a:rPr lang="en-US" sz="2800" u="sng" dirty="0" smtClean="0"/>
              <a:t>direct handouts to poor, instead tried to assist industries</a:t>
            </a:r>
          </a:p>
          <a:p>
            <a:r>
              <a:rPr lang="en-US" sz="2800" dirty="0" smtClean="0"/>
              <a:t>People blamed </a:t>
            </a:r>
            <a:r>
              <a:rPr lang="en-US" sz="2800" dirty="0" smtClean="0"/>
              <a:t>him for the </a:t>
            </a:r>
            <a:r>
              <a:rPr lang="en-US" sz="2800" u="sng" dirty="0" smtClean="0"/>
              <a:t>depression</a:t>
            </a:r>
          </a:p>
          <a:p>
            <a:pPr lvl="1"/>
            <a:r>
              <a:rPr lang="en-US" sz="2500" dirty="0" smtClean="0"/>
              <a:t>“</a:t>
            </a:r>
            <a:r>
              <a:rPr lang="en-US" sz="2500" b="1" dirty="0" err="1" smtClean="0"/>
              <a:t>Hoovervilles</a:t>
            </a:r>
            <a:r>
              <a:rPr lang="en-US" sz="2500" dirty="0" smtClean="0"/>
              <a:t>”:  </a:t>
            </a:r>
            <a:r>
              <a:rPr lang="en-US" sz="2500" u="sng" dirty="0" smtClean="0"/>
              <a:t>homeless villages </a:t>
            </a:r>
            <a:r>
              <a:rPr lang="en-US" sz="2500" u="sng" dirty="0" smtClean="0"/>
              <a:t>on </a:t>
            </a:r>
            <a:r>
              <a:rPr lang="en-US" sz="2500" u="sng" dirty="0" smtClean="0"/>
              <a:t>outskirts of cities</a:t>
            </a:r>
          </a:p>
          <a:p>
            <a:pPr lvl="1"/>
            <a:r>
              <a:rPr lang="en-US" sz="2500" dirty="0" smtClean="0"/>
              <a:t>Lost Election of 1932 to </a:t>
            </a:r>
            <a:r>
              <a:rPr lang="en-US" sz="2500" u="sng" dirty="0" smtClean="0"/>
              <a:t>Franklin D. Roosevelt (Democrat)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presidentialleadership.wikispaces.com/file/view/Herbert_Hoover.jpg/43757483/Herbert_Ho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5244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US Employment Graph - 1920 to 1940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6296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speculation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Too easy to </a:t>
            </a:r>
            <a:r>
              <a:rPr lang="en-US" sz="3000" u="sng" dirty="0" smtClean="0"/>
              <a:t>get credit</a:t>
            </a:r>
          </a:p>
          <a:p>
            <a:endParaRPr lang="en-US" sz="3000" dirty="0" smtClean="0"/>
          </a:p>
          <a:p>
            <a:r>
              <a:rPr lang="en-US" sz="3000" dirty="0" smtClean="0"/>
              <a:t>Many bought stocks with </a:t>
            </a:r>
            <a:r>
              <a:rPr lang="en-US" sz="3000" u="sng" dirty="0" smtClean="0"/>
              <a:t>borrowed money then hoped to pay it back after making a big profit </a:t>
            </a:r>
            <a:r>
              <a:rPr lang="en-US" sz="3000" u="sng" dirty="0" smtClean="0">
                <a:latin typeface="Arial"/>
                <a:cs typeface="Arial"/>
              </a:rPr>
              <a:t>→ risky!</a:t>
            </a:r>
          </a:p>
          <a:p>
            <a:endParaRPr lang="en-US" sz="3000" dirty="0" smtClean="0"/>
          </a:p>
          <a:p>
            <a:r>
              <a:rPr lang="en-US" sz="3000" dirty="0" smtClean="0"/>
              <a:t>Banks invested customers’ </a:t>
            </a:r>
            <a:r>
              <a:rPr lang="en-US" sz="3000" u="sng" dirty="0" smtClean="0"/>
              <a:t>savings in the stock market</a:t>
            </a:r>
            <a:endParaRPr lang="en-US" sz="3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hcchistory136.wikispaces.com/file/view/great-depression2soup%20line.jpg/375488892/great-depression2soup%20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4685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blsciblogs.baruch.cuny.edu/his1005spring2011/files/2011/03/J9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0"/>
            <a:ext cx="83295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goldonomic.com/recessionjobhunt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6857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dreammyst.com/blog/wp-content/uploads/2011/11/Shanty-Town-great-depres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48" y="0"/>
            <a:ext cx="90054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americanhistory.unomaha.edu/module_files/election%20of%201932%20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09204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ages.fineartamerica.com/images-medium-large/cartoon-fdr-1932-grang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6546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FDR’s Response –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At his inauguration, FDR said, “This great nation will endure as it has endured, will revive and will prosper.  So first of all let me assert firm belief that </a:t>
            </a:r>
            <a:r>
              <a:rPr lang="en-US" sz="2800" u="sng" dirty="0" smtClean="0"/>
              <a:t>the only thing we have to fear is fear itself</a:t>
            </a:r>
            <a:r>
              <a:rPr lang="en-US" sz="2800" dirty="0" smtClean="0"/>
              <a:t>.”</a:t>
            </a:r>
          </a:p>
          <a:p>
            <a:endParaRPr lang="en-US" sz="2800" dirty="0" smtClean="0"/>
          </a:p>
          <a:p>
            <a:r>
              <a:rPr lang="en-US" sz="2800" dirty="0" smtClean="0"/>
              <a:t>“</a:t>
            </a:r>
            <a:r>
              <a:rPr lang="en-US" sz="2800" b="1" dirty="0" smtClean="0"/>
              <a:t>Fireside chats</a:t>
            </a:r>
            <a:r>
              <a:rPr lang="en-US" sz="2800" dirty="0" smtClean="0"/>
              <a:t>” = </a:t>
            </a:r>
            <a:r>
              <a:rPr lang="en-US" sz="2800" u="sng" dirty="0" smtClean="0"/>
              <a:t>FDR </a:t>
            </a:r>
            <a:r>
              <a:rPr lang="en-US" sz="2800" u="sng" smtClean="0"/>
              <a:t>talked </a:t>
            </a:r>
            <a:r>
              <a:rPr lang="en-US" sz="2800" u="sng" smtClean="0"/>
              <a:t>on </a:t>
            </a:r>
            <a:r>
              <a:rPr lang="en-US" sz="2800" u="sng" smtClean="0"/>
              <a:t>the </a:t>
            </a:r>
            <a:r>
              <a:rPr lang="en-US" sz="2800" u="sng" dirty="0" smtClean="0"/>
              <a:t>radio</a:t>
            </a:r>
            <a:r>
              <a:rPr lang="en-US" sz="2800" dirty="0" smtClean="0"/>
              <a:t> &amp; assured them things would get better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danablankenhorn.com/images/2008/06/20/fdr_button_19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857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depts.washington.edu/depress/images/newspapers/star_roosevelt4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7027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4.bp.blogspot.com/_XdUZ_8oMAT4/TVK4QpLZ6SI/AAAAAAAAD6w/RIzIi30uiLc/s1600/roosevelt+fires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4859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Fed sets the interest rate to </a:t>
            </a:r>
            <a:r>
              <a:rPr lang="en-US" sz="2800" dirty="0" smtClean="0"/>
              <a:t>control money </a:t>
            </a:r>
            <a:r>
              <a:rPr lang="en-US" sz="2800" dirty="0" smtClean="0"/>
              <a:t>supply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Fed kept interest rates high which discouraged borrowing and spending </a:t>
            </a:r>
            <a:r>
              <a:rPr lang="en-US" sz="2800" dirty="0" smtClean="0">
                <a:latin typeface="Arial"/>
                <a:cs typeface="Arial"/>
              </a:rPr>
              <a:t>→ money supply contracted</a:t>
            </a:r>
          </a:p>
          <a:p>
            <a:endParaRPr lang="en-US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New Deal: </a:t>
            </a:r>
            <a:r>
              <a:rPr lang="en-US" u="sng" dirty="0" smtClean="0"/>
              <a:t>FDR’s plan to get the U.S. out of depression</a:t>
            </a:r>
          </a:p>
          <a:p>
            <a:r>
              <a:rPr lang="en-US" b="1" dirty="0" smtClean="0"/>
              <a:t>3 R’s of the New Deal</a:t>
            </a:r>
          </a:p>
          <a:p>
            <a:pPr lvl="1"/>
            <a:r>
              <a:rPr lang="en-US" u="sng" dirty="0" smtClean="0"/>
              <a:t>Recovery</a:t>
            </a:r>
            <a:r>
              <a:rPr lang="en-US" dirty="0" smtClean="0"/>
              <a:t> &gt; </a:t>
            </a:r>
            <a:r>
              <a:rPr lang="en-US" u="sng" dirty="0" smtClean="0"/>
              <a:t>create jobs to lower unemployment</a:t>
            </a:r>
          </a:p>
          <a:p>
            <a:pPr lvl="1"/>
            <a:r>
              <a:rPr lang="en-US" u="sng" dirty="0" smtClean="0"/>
              <a:t>Relief </a:t>
            </a:r>
            <a:r>
              <a:rPr lang="en-US" dirty="0" smtClean="0"/>
              <a:t>&gt; provide </a:t>
            </a:r>
            <a:r>
              <a:rPr lang="en-US" u="sng" dirty="0" smtClean="0"/>
              <a:t>direct payment to people</a:t>
            </a:r>
            <a:r>
              <a:rPr lang="en-US" dirty="0" smtClean="0"/>
              <a:t> for immediate help</a:t>
            </a:r>
          </a:p>
          <a:p>
            <a:pPr lvl="1"/>
            <a:r>
              <a:rPr lang="en-US" u="sng" dirty="0" smtClean="0"/>
              <a:t>Reform</a:t>
            </a:r>
            <a:r>
              <a:rPr lang="en-US" dirty="0" smtClean="0"/>
              <a:t> &gt; correct </a:t>
            </a:r>
            <a:r>
              <a:rPr lang="en-US" u="sng" dirty="0" smtClean="0"/>
              <a:t>banking </a:t>
            </a:r>
            <a:r>
              <a:rPr lang="en-US" u="sng" dirty="0" smtClean="0"/>
              <a:t>&amp; investment practices</a:t>
            </a:r>
          </a:p>
          <a:p>
            <a:r>
              <a:rPr lang="en-US" b="1" dirty="0" smtClean="0"/>
              <a:t>Deficit spending</a:t>
            </a:r>
            <a:r>
              <a:rPr lang="en-US" dirty="0" smtClean="0"/>
              <a:t> &gt; </a:t>
            </a:r>
            <a:r>
              <a:rPr lang="en-US" u="sng" dirty="0" smtClean="0"/>
              <a:t>spend more money than </a:t>
            </a:r>
            <a:r>
              <a:rPr lang="en-US" u="sng" dirty="0" err="1" smtClean="0"/>
              <a:t>gov’t</a:t>
            </a:r>
            <a:r>
              <a:rPr lang="en-US" u="sng" dirty="0" smtClean="0"/>
              <a:t> took in (national debt)</a:t>
            </a:r>
            <a:endParaRPr lang="en-US" b="1" u="sng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thumb/6/60/Federal_Spending.png/350px-Federal_Spend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38" y="381000"/>
            <a:ext cx="9183538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81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New Deal Organizations: </a:t>
            </a:r>
            <a:r>
              <a:rPr lang="en-US" sz="2800" dirty="0" smtClean="0"/>
              <a:t>provided </a:t>
            </a:r>
            <a:r>
              <a:rPr lang="en-US" sz="2800" dirty="0" smtClean="0"/>
              <a:t>relief </a:t>
            </a:r>
            <a:r>
              <a:rPr lang="en-US" sz="2800" dirty="0" smtClean="0"/>
              <a:t>&amp; created jobs for public works</a:t>
            </a:r>
          </a:p>
          <a:p>
            <a:pPr lvl="1"/>
            <a:r>
              <a:rPr lang="en-US" sz="2500" b="1" dirty="0" smtClean="0"/>
              <a:t>AAA</a:t>
            </a:r>
            <a:r>
              <a:rPr lang="en-US" sz="2500" dirty="0" smtClean="0"/>
              <a:t> (Agricultural Adjustment Act) = </a:t>
            </a:r>
            <a:r>
              <a:rPr lang="en-US" sz="2500" u="sng" dirty="0" smtClean="0"/>
              <a:t>paid farmers to cut production of crops</a:t>
            </a:r>
          </a:p>
          <a:p>
            <a:pPr lvl="1"/>
            <a:r>
              <a:rPr lang="en-US" sz="2500" b="1" dirty="0" smtClean="0"/>
              <a:t>FDIC</a:t>
            </a:r>
            <a:r>
              <a:rPr lang="en-US" sz="2500" dirty="0" smtClean="0"/>
              <a:t> (Federal Deposit Insurance Corp.) = </a:t>
            </a:r>
            <a:r>
              <a:rPr lang="en-US" sz="2500" u="sng" dirty="0" smtClean="0"/>
              <a:t>protected bank deposits up to $5,000</a:t>
            </a:r>
          </a:p>
          <a:p>
            <a:pPr lvl="1"/>
            <a:r>
              <a:rPr lang="en-US" sz="2500" b="1" dirty="0" smtClean="0"/>
              <a:t>CCC</a:t>
            </a:r>
            <a:r>
              <a:rPr lang="en-US" sz="2500" dirty="0" smtClean="0"/>
              <a:t> (Civilian Conservation Corps) = single </a:t>
            </a:r>
            <a:r>
              <a:rPr lang="en-US" sz="2500" dirty="0" smtClean="0"/>
              <a:t>men </a:t>
            </a:r>
            <a:r>
              <a:rPr lang="en-US" sz="2500" u="sng" dirty="0" smtClean="0"/>
              <a:t>worked on parks, soil conservation, projects, &amp; forests </a:t>
            </a:r>
            <a:r>
              <a:rPr lang="en-US" sz="2500" dirty="0" smtClean="0">
                <a:latin typeface="Arial"/>
                <a:cs typeface="Arial"/>
              </a:rPr>
              <a:t>→ </a:t>
            </a:r>
            <a:r>
              <a:rPr lang="en-US" sz="2500" u="sng" dirty="0" smtClean="0">
                <a:latin typeface="Arial"/>
                <a:cs typeface="Arial"/>
              </a:rPr>
              <a:t>built Westmoreland State Park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fdic.gov/regulations/resources/signage/images/signFDIC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18453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ajes.org/wp-content/uploads/2011/02/CCC-Logo_jpe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0311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la.nrcs.usda.gov/partnerships/images/ccc_camps_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182" r="6938"/>
          <a:stretch>
            <a:fillRect/>
          </a:stretch>
        </p:blipFill>
        <p:spPr bwMode="auto">
          <a:xfrm>
            <a:off x="0" y="533400"/>
            <a:ext cx="9082414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http://www.parks.ca.gov/pages/24877/images/ccc_crew_at_cuyamaca_rancho_hewing_slabs_of_sugar_pine_for_picnic_table_tops_1934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36725"/>
            <a:ext cx="609600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0" name="Picture 4" descr="http://www.parks.ca.gov/pages/24877/images/ccc_crew_at_cuyamaca_rancho_hewing_slabs_of_sugar_pine_for_picnic_table_tops_193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11916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coldsplinters.com/audio/ccc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747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wtip.org/drupal/sites/default/files/images/Tree%20planting%20crew_CC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361" y="533400"/>
            <a:ext cx="9236361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600" b="1" dirty="0" smtClean="0"/>
              <a:t>WPA</a:t>
            </a:r>
            <a:r>
              <a:rPr lang="en-US" sz="2600" dirty="0" smtClean="0"/>
              <a:t> (Works Progress Admin.) = </a:t>
            </a:r>
            <a:r>
              <a:rPr lang="en-US" sz="2600" u="sng" dirty="0" smtClean="0">
                <a:cs typeface="Arial"/>
              </a:rPr>
              <a:t>build </a:t>
            </a:r>
            <a:r>
              <a:rPr lang="en-US" sz="2600" u="sng" dirty="0" smtClean="0">
                <a:cs typeface="Arial"/>
              </a:rPr>
              <a:t>monuments, bridges, roads, airplanes, schools, writers, artists, etc.</a:t>
            </a:r>
          </a:p>
          <a:p>
            <a:pPr lvl="1"/>
            <a:r>
              <a:rPr lang="en-US" sz="2600" b="1" dirty="0" smtClean="0">
                <a:cs typeface="Arial"/>
              </a:rPr>
              <a:t>Social Security Act</a:t>
            </a:r>
            <a:r>
              <a:rPr lang="en-US" sz="2600" dirty="0" smtClean="0">
                <a:cs typeface="Arial"/>
              </a:rPr>
              <a:t> = </a:t>
            </a:r>
            <a:r>
              <a:rPr lang="en-US" sz="2600" u="sng" dirty="0" smtClean="0">
                <a:cs typeface="Arial"/>
              </a:rPr>
              <a:t>offered safeguard for the elderly &amp; workers</a:t>
            </a:r>
          </a:p>
          <a:p>
            <a:pPr lvl="1"/>
            <a:r>
              <a:rPr lang="en-US" sz="2600" dirty="0" smtClean="0">
                <a:cs typeface="Arial"/>
              </a:rPr>
              <a:t>Provided hope for </a:t>
            </a:r>
            <a:r>
              <a:rPr lang="en-US" sz="2600" dirty="0" smtClean="0">
                <a:cs typeface="Arial"/>
              </a:rPr>
              <a:t>Americans</a:t>
            </a:r>
            <a:r>
              <a:rPr lang="en-US" sz="2600" dirty="0" smtClean="0">
                <a:cs typeface="Arial"/>
              </a:rPr>
              <a:t>; however, the </a:t>
            </a:r>
            <a:r>
              <a:rPr lang="en-US" sz="2600" u="sng" dirty="0" smtClean="0">
                <a:cs typeface="Arial"/>
              </a:rPr>
              <a:t>Great Depression did not end until WWII</a:t>
            </a:r>
            <a:endParaRPr lang="en-US" sz="2600" u="sn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Tariffs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Congress </a:t>
            </a:r>
            <a:r>
              <a:rPr lang="en-US" sz="2800" dirty="0" smtClean="0"/>
              <a:t>tried to help American businesses by passing the Hawley-Smoot Tariff </a:t>
            </a:r>
            <a:r>
              <a:rPr lang="en-US" sz="2800" dirty="0" smtClean="0"/>
              <a:t>(50</a:t>
            </a:r>
            <a:r>
              <a:rPr lang="en-US" sz="2800" dirty="0" smtClean="0"/>
              <a:t>% tax on imports)</a:t>
            </a:r>
          </a:p>
          <a:p>
            <a:endParaRPr lang="en-US" sz="2800" dirty="0" smtClean="0"/>
          </a:p>
          <a:p>
            <a:r>
              <a:rPr lang="en-US" sz="2800" dirty="0" smtClean="0"/>
              <a:t>Other </a:t>
            </a:r>
            <a:r>
              <a:rPr lang="en-US" sz="2800" dirty="0" smtClean="0"/>
              <a:t>nations retaliated by putting high tariffs on U.S. exports to their countries</a:t>
            </a:r>
          </a:p>
          <a:p>
            <a:endParaRPr lang="en-US" sz="2800" dirty="0" smtClean="0"/>
          </a:p>
          <a:p>
            <a:r>
              <a:rPr lang="en-US" sz="2800" dirty="0" smtClean="0"/>
              <a:t>RESULT – world trade was strangled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philipstown.info/wp-content/uploads/2011/02/WPApo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47624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lcweb2.loc.gov/wpaintro/intro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NewDe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6" y="304800"/>
            <a:ext cx="9132274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Americans believe </a:t>
            </a:r>
            <a:r>
              <a:rPr lang="en-US" sz="2800" u="sng" dirty="0" smtClean="0"/>
              <a:t>federal </a:t>
            </a:r>
            <a:r>
              <a:rPr lang="en-US" sz="2800" u="sng" dirty="0" err="1" smtClean="0"/>
              <a:t>gov’t</a:t>
            </a:r>
            <a:r>
              <a:rPr lang="en-US" sz="2800" u="sng" dirty="0" smtClean="0"/>
              <a:t> is responsible for solving problems &amp; providing aid</a:t>
            </a:r>
          </a:p>
          <a:p>
            <a:r>
              <a:rPr lang="en-US" sz="2800" u="sng" dirty="0" smtClean="0"/>
              <a:t>Federal </a:t>
            </a:r>
            <a:r>
              <a:rPr lang="en-US" sz="2800" u="sng" dirty="0" err="1" smtClean="0"/>
              <a:t>gov’t</a:t>
            </a:r>
            <a:r>
              <a:rPr lang="en-US" sz="2800" u="sng" dirty="0" smtClean="0"/>
              <a:t> &amp; president became more powerful</a:t>
            </a:r>
          </a:p>
          <a:p>
            <a:r>
              <a:rPr lang="en-US" sz="2800" dirty="0" smtClean="0"/>
              <a:t>Labor unions acquired new rights to form </a:t>
            </a:r>
            <a:r>
              <a:rPr lang="en-US" sz="2800" u="sng" dirty="0" smtClean="0"/>
              <a:t>unions and to strike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gov’t</a:t>
            </a:r>
            <a:r>
              <a:rPr lang="en-US" sz="2800" dirty="0" smtClean="0"/>
              <a:t>. </a:t>
            </a:r>
            <a:r>
              <a:rPr lang="en-US" sz="2800" dirty="0" smtClean="0"/>
              <a:t>more closely </a:t>
            </a:r>
            <a:r>
              <a:rPr lang="en-US" sz="2800" u="sng" dirty="0" smtClean="0"/>
              <a:t>regulates </a:t>
            </a:r>
            <a:r>
              <a:rPr lang="en-US" sz="2800" u="sng" dirty="0" smtClean="0"/>
              <a:t>the economy (no laissez-faire)</a:t>
            </a:r>
            <a:endParaRPr lang="en-US" sz="2800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.docstoccdn.com/thumb/orig/61617658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US GDP 10-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0" y="457200"/>
            <a:ext cx="910311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Crash – Oct. 29, 1929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People panicked &amp; </a:t>
            </a:r>
            <a:r>
              <a:rPr lang="en-US" sz="2800" u="sng" dirty="0" smtClean="0"/>
              <a:t>sold their stocks</a:t>
            </a:r>
          </a:p>
          <a:p>
            <a:r>
              <a:rPr lang="en-US" sz="2800" dirty="0" smtClean="0"/>
              <a:t>Stocks </a:t>
            </a:r>
            <a:r>
              <a:rPr lang="en-US" sz="2800" u="sng" dirty="0" smtClean="0"/>
              <a:t>lost their values &amp; businesses failed</a:t>
            </a:r>
          </a:p>
          <a:p>
            <a:r>
              <a:rPr lang="en-US" sz="2800" u="sng" dirty="0" smtClean="0"/>
              <a:t>Demand</a:t>
            </a:r>
            <a:r>
              <a:rPr lang="en-US" sz="2800" dirty="0" smtClean="0"/>
              <a:t> declined &amp; </a:t>
            </a:r>
            <a:r>
              <a:rPr lang="en-US" sz="2800" u="sng" dirty="0" smtClean="0"/>
              <a:t>production</a:t>
            </a:r>
            <a:r>
              <a:rPr lang="en-US" sz="2800" dirty="0" smtClean="0"/>
              <a:t> slowed</a:t>
            </a:r>
          </a:p>
          <a:p>
            <a:r>
              <a:rPr lang="en-US" sz="2800" dirty="0" smtClean="0"/>
              <a:t>Banks had no </a:t>
            </a:r>
            <a:r>
              <a:rPr lang="en-US" sz="2800" u="sng" dirty="0" smtClean="0"/>
              <a:t>money</a:t>
            </a:r>
            <a:r>
              <a:rPr lang="en-US" sz="2800" dirty="0" smtClean="0"/>
              <a:t> &amp; </a:t>
            </a:r>
            <a:r>
              <a:rPr lang="en-US" sz="2800" u="sng" dirty="0" smtClean="0"/>
              <a:t>collapsed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raj.info/wp-content/uploads/2012/08/stockMCras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250" r="9250" b="8889"/>
          <a:stretch>
            <a:fillRect/>
          </a:stretch>
        </p:blipFill>
        <p:spPr bwMode="auto">
          <a:xfrm>
            <a:off x="838200" y="0"/>
            <a:ext cx="7543800" cy="687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1371</TotalTime>
  <Words>567</Words>
  <Application>Microsoft Office PowerPoint</Application>
  <PresentationFormat>On-screen Show (4:3)</PresentationFormat>
  <Paragraphs>61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Flow</vt:lpstr>
      <vt:lpstr>The Great Depression  &amp; The New Deal</vt:lpstr>
      <vt:lpstr>Great Depression</vt:lpstr>
      <vt:lpstr>Over speculation</vt:lpstr>
      <vt:lpstr>Federal Reserve Failure</vt:lpstr>
      <vt:lpstr>High Tariffs</vt:lpstr>
      <vt:lpstr>Slide 6</vt:lpstr>
      <vt:lpstr>Slide 7</vt:lpstr>
      <vt:lpstr>The Crash – Oct. 29, 1929</vt:lpstr>
      <vt:lpstr>Slide 9</vt:lpstr>
      <vt:lpstr>Slide 10</vt:lpstr>
      <vt:lpstr>Slide 11</vt:lpstr>
      <vt:lpstr>Slide 12</vt:lpstr>
      <vt:lpstr>Slide 13</vt:lpstr>
      <vt:lpstr>Impact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A Tale of Two Presidents</vt:lpstr>
      <vt:lpstr>Herbert Hoover’s Reaction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FDR’s Response – The New Deal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Effects of the New Deal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  &amp; The New Deal</dc:title>
  <dc:creator>Aaron</dc:creator>
  <cp:lastModifiedBy>Aaron</cp:lastModifiedBy>
  <cp:revision>7</cp:revision>
  <dcterms:created xsi:type="dcterms:W3CDTF">2013-03-17T02:34:32Z</dcterms:created>
  <dcterms:modified xsi:type="dcterms:W3CDTF">2013-11-29T03:56:45Z</dcterms:modified>
</cp:coreProperties>
</file>