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3E1F-6FB2-40C0-8074-EB7BF4140FFB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82AE-B9B1-4349-8D36-5741C860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8/8a/Carte_Lewis-Clark_Expedition-en.pn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letshavefunwithenglish.com/projects/country_film/images/bill_jeff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62001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Foreign Policy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u="sng" dirty="0" smtClean="0"/>
              <a:t>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1. In 1793, </a:t>
            </a:r>
            <a:r>
              <a:rPr lang="en-US" sz="2900" u="sng" dirty="0" smtClean="0"/>
              <a:t>England</a:t>
            </a:r>
            <a:r>
              <a:rPr lang="en-US" sz="2900" dirty="0" smtClean="0"/>
              <a:t> &amp; </a:t>
            </a:r>
            <a:r>
              <a:rPr lang="en-US" sz="2900" u="sng" dirty="0" smtClean="0"/>
              <a:t>France</a:t>
            </a:r>
            <a:r>
              <a:rPr lang="en-US" sz="2900" dirty="0" smtClean="0"/>
              <a:t> started another </a:t>
            </a:r>
            <a:r>
              <a:rPr lang="en-US" sz="2900" u="sng" dirty="0" smtClean="0"/>
              <a:t>war</a:t>
            </a:r>
          </a:p>
          <a:p>
            <a:r>
              <a:rPr lang="en-US" sz="2900" dirty="0" smtClean="0"/>
              <a:t>2. U.S. tried to remain </a:t>
            </a:r>
            <a:r>
              <a:rPr lang="en-US" sz="2900" u="sng" dirty="0" smtClean="0"/>
              <a:t>neutral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3. </a:t>
            </a:r>
            <a:r>
              <a:rPr lang="en-US" sz="2900" b="1" u="sng" dirty="0" smtClean="0"/>
              <a:t>Jay Treaty</a:t>
            </a:r>
            <a:r>
              <a:rPr lang="en-US" sz="2900" dirty="0" smtClean="0"/>
              <a:t> = U.S. was given </a:t>
            </a:r>
            <a:r>
              <a:rPr lang="en-US" sz="2900" u="sng" dirty="0" smtClean="0"/>
              <a:t>trading</a:t>
            </a:r>
            <a:r>
              <a:rPr lang="en-US" sz="2900" dirty="0" smtClean="0"/>
              <a:t> rights w/ </a:t>
            </a:r>
            <a:r>
              <a:rPr lang="en-US" sz="2900" u="sng" dirty="0" smtClean="0"/>
              <a:t>Britain</a:t>
            </a:r>
          </a:p>
          <a:p>
            <a:pPr lvl="1"/>
            <a:r>
              <a:rPr lang="en-US" sz="2700" dirty="0" smtClean="0"/>
              <a:t>Very unpopular, but it </a:t>
            </a:r>
            <a:r>
              <a:rPr lang="en-US" sz="2700" u="sng" dirty="0" smtClean="0"/>
              <a:t>prevented war</a:t>
            </a:r>
            <a:r>
              <a:rPr lang="en-US" sz="2700" dirty="0" smtClean="0"/>
              <a:t>!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118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upload.wikimedia.org/wikipedia/en/thumb/c/cd/Jay's-treaty.jpg/190px-Jay's-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91000" cy="6860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5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69" name="Picture 1" descr="http://www.historycentral.com/NN/j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9793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rchives.gov/exhibits/treasures_of_congress/Images/page_4/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953000" cy="69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Washington Steps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 his </a:t>
            </a:r>
            <a:r>
              <a:rPr lang="en-US" sz="3000" u="sng" dirty="0" smtClean="0"/>
              <a:t>Farewell Address </a:t>
            </a:r>
            <a:r>
              <a:rPr lang="en-US" sz="3000" dirty="0" smtClean="0"/>
              <a:t>(1796), he offered the following advice:</a:t>
            </a:r>
          </a:p>
          <a:p>
            <a:pPr lvl="1"/>
            <a:r>
              <a:rPr lang="en-US" sz="2700" dirty="0" smtClean="0"/>
              <a:t>1. NO involvement in </a:t>
            </a:r>
            <a:r>
              <a:rPr lang="en-US" sz="2700" u="sng" dirty="0" smtClean="0"/>
              <a:t>Europe’s affairs</a:t>
            </a:r>
          </a:p>
          <a:p>
            <a:pPr lvl="1"/>
            <a:r>
              <a:rPr lang="en-US" sz="2700" dirty="0" smtClean="0"/>
              <a:t>2. NO “</a:t>
            </a:r>
            <a:r>
              <a:rPr lang="en-US" sz="2700" u="sng" dirty="0" smtClean="0"/>
              <a:t>permanent alliances</a:t>
            </a:r>
            <a:r>
              <a:rPr lang="en-US" sz="2700" dirty="0" smtClean="0"/>
              <a:t>”</a:t>
            </a:r>
          </a:p>
          <a:p>
            <a:pPr lvl="1"/>
            <a:r>
              <a:rPr lang="en-US" sz="2700" dirty="0" smtClean="0"/>
              <a:t>3. NO </a:t>
            </a:r>
            <a:r>
              <a:rPr lang="en-US" sz="2700" u="sng" dirty="0" smtClean="0"/>
              <a:t>political parties</a:t>
            </a:r>
          </a:p>
          <a:p>
            <a:pPr lvl="1"/>
            <a:r>
              <a:rPr lang="en-US" sz="2700" dirty="0" smtClean="0"/>
              <a:t>4. NO </a:t>
            </a:r>
            <a:r>
              <a:rPr lang="en-US" sz="2700" u="sng" dirty="0" smtClean="0"/>
              <a:t>sectionalism</a:t>
            </a:r>
            <a:r>
              <a:rPr lang="en-US" sz="2700" dirty="0" smtClean="0"/>
              <a:t> (East vs. West, North vs. South)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420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uthorgarywilliams.net/wp-content/uploads/2012/09/washgconconvjuniusbrutusstearnsva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34676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9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historycentral.com/NN/fare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5793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8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.wikimedia.org/wikipedia/commons/f/f0/Washington's_Farewell_Ad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181" y="685800"/>
            <a:ext cx="9178181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7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mcc.org/wordpress/wp-content/uploads/M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8856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</a:t>
            </a: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President Ever</a:t>
            </a:r>
            <a:r>
              <a:rPr lang="en-US" dirty="0" smtClean="0"/>
              <a:t> (1789: NYC)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1.  Washington was the </a:t>
            </a:r>
            <a:r>
              <a:rPr lang="en-US" sz="3000" u="sng" dirty="0" smtClean="0"/>
              <a:t>unanimous</a:t>
            </a:r>
            <a:r>
              <a:rPr lang="en-US" sz="3000" dirty="0" smtClean="0"/>
              <a:t> choice – hero of the </a:t>
            </a:r>
            <a:r>
              <a:rPr lang="en-US" sz="3000" u="sng" dirty="0" smtClean="0"/>
              <a:t>Revolution</a:t>
            </a:r>
          </a:p>
          <a:p>
            <a:pPr lvl="1"/>
            <a:r>
              <a:rPr lang="en-US" sz="2800" dirty="0" smtClean="0"/>
              <a:t>Created a </a:t>
            </a:r>
            <a:r>
              <a:rPr lang="en-US" sz="2800" u="sng" dirty="0" smtClean="0"/>
              <a:t>cabinet</a:t>
            </a:r>
            <a:r>
              <a:rPr lang="en-US" sz="2800" dirty="0" smtClean="0"/>
              <a:t> (group of </a:t>
            </a:r>
            <a:r>
              <a:rPr lang="en-US" sz="2800" u="sng" dirty="0" smtClean="0"/>
              <a:t>advisors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6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graph:Mount Vernon is located near the Potomac River in Fairfax county, Virginia, U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6" y="685800"/>
            <a:ext cx="917565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3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ineartamerica.com/images-medium-large/george-washingtons-grave-at-mt-vernon-carol-m-high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12237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1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304800"/>
          <a:ext cx="88392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88"/>
                <a:gridCol w="3273778"/>
                <a:gridCol w="3191934"/>
              </a:tblGrid>
              <a:tr h="15621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The First Political Parties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Federalists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Democratic-Republicans</a:t>
                      </a:r>
                      <a:endParaRPr lang="en-US" sz="3200" dirty="0"/>
                    </a:p>
                  </a:txBody>
                  <a:tcPr/>
                </a:tc>
              </a:tr>
              <a:tr h="15621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Leaders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-John Adams</a:t>
                      </a:r>
                    </a:p>
                    <a:p>
                      <a:r>
                        <a:rPr lang="en-US" sz="2400" dirty="0" smtClean="0"/>
                        <a:t>-Alex</a:t>
                      </a:r>
                      <a:r>
                        <a:rPr lang="en-US" sz="2400" baseline="0" dirty="0" smtClean="0"/>
                        <a:t> Hamilton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-Thomas</a:t>
                      </a:r>
                      <a:r>
                        <a:rPr lang="en-US" sz="2400" baseline="0" dirty="0" smtClean="0"/>
                        <a:t> Jefferson</a:t>
                      </a:r>
                    </a:p>
                    <a:p>
                      <a:r>
                        <a:rPr lang="en-US" sz="2400" baseline="0" dirty="0" smtClean="0"/>
                        <a:t>-James Madison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5621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Beliefs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-Strong </a:t>
                      </a:r>
                      <a:r>
                        <a:rPr lang="en-US" sz="2200" u="sng" dirty="0" smtClean="0"/>
                        <a:t>national</a:t>
                      </a:r>
                      <a:r>
                        <a:rPr lang="en-US" sz="2200" u="sng" baseline="0" dirty="0" smtClean="0"/>
                        <a:t> </a:t>
                      </a:r>
                      <a:r>
                        <a:rPr lang="en-US" sz="2200" u="sng" baseline="0" dirty="0" err="1" smtClean="0"/>
                        <a:t>gov’t</a:t>
                      </a:r>
                      <a:endParaRPr lang="en-US" sz="2200" u="sng" baseline="0" dirty="0" smtClean="0"/>
                    </a:p>
                    <a:p>
                      <a:r>
                        <a:rPr lang="en-US" sz="2200" baseline="0" dirty="0" smtClean="0"/>
                        <a:t>-Stimulate the growth of </a:t>
                      </a:r>
                      <a:r>
                        <a:rPr lang="en-US" sz="2200" u="sng" baseline="0" dirty="0" smtClean="0"/>
                        <a:t>business &amp; industry </a:t>
                      </a:r>
                      <a:endParaRPr lang="en-US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-Weak </a:t>
                      </a:r>
                      <a:r>
                        <a:rPr lang="en-US" sz="2200" u="sng" dirty="0" smtClean="0"/>
                        <a:t>national</a:t>
                      </a:r>
                      <a:r>
                        <a:rPr lang="en-US" sz="2200" u="sng" baseline="0" dirty="0" smtClean="0"/>
                        <a:t> </a:t>
                      </a:r>
                      <a:r>
                        <a:rPr lang="en-US" sz="2200" u="sng" baseline="0" dirty="0" err="1" smtClean="0"/>
                        <a:t>gov’t</a:t>
                      </a:r>
                      <a:r>
                        <a:rPr lang="en-US" sz="2200" u="sng" baseline="0" dirty="0" smtClean="0"/>
                        <a:t> </a:t>
                      </a:r>
                    </a:p>
                    <a:p>
                      <a:r>
                        <a:rPr lang="en-US" sz="2200" baseline="0" dirty="0" smtClean="0"/>
                        <a:t>-States need more power</a:t>
                      </a:r>
                    </a:p>
                    <a:p>
                      <a:r>
                        <a:rPr lang="en-US" sz="2200" baseline="0" dirty="0" smtClean="0"/>
                        <a:t>-Growth of </a:t>
                      </a:r>
                      <a:r>
                        <a:rPr lang="en-US" sz="2200" u="sng" baseline="0" dirty="0" smtClean="0"/>
                        <a:t>agriculture</a:t>
                      </a:r>
                    </a:p>
                  </a:txBody>
                  <a:tcPr/>
                </a:tc>
              </a:tr>
              <a:tr h="15621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Supporters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-Bankers and</a:t>
                      </a:r>
                      <a:r>
                        <a:rPr lang="en-US" sz="2200" baseline="0" dirty="0" smtClean="0"/>
                        <a:t> Businessmen in the Northeast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-Farmers,</a:t>
                      </a:r>
                      <a:r>
                        <a:rPr lang="en-US" sz="2200" baseline="0" dirty="0" smtClean="0"/>
                        <a:t> Artisans, and Frontiersmen from the South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G. </a:t>
            </a:r>
            <a:r>
              <a:rPr lang="en-US" u="sng" dirty="0" smtClean="0"/>
              <a:t>Election of 1796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(First </a:t>
            </a:r>
            <a:r>
              <a:rPr lang="en-US" u="sng" dirty="0" smtClean="0"/>
              <a:t>partisan</a:t>
            </a:r>
            <a:r>
              <a:rPr lang="en-US" dirty="0" smtClean="0"/>
              <a:t> election)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1. </a:t>
            </a:r>
            <a:r>
              <a:rPr lang="en-US" sz="3000" u="sng" dirty="0" smtClean="0"/>
              <a:t>Constitution</a:t>
            </a:r>
            <a:r>
              <a:rPr lang="en-US" sz="3000" dirty="0" smtClean="0"/>
              <a:t> did not anticipate political parties.  </a:t>
            </a:r>
          </a:p>
          <a:p>
            <a:r>
              <a:rPr lang="en-US" sz="3000" dirty="0" smtClean="0"/>
              <a:t>2. John </a:t>
            </a:r>
            <a:r>
              <a:rPr lang="en-US" sz="3000" u="sng" dirty="0" smtClean="0"/>
              <a:t>Adams</a:t>
            </a:r>
            <a:r>
              <a:rPr lang="en-US" sz="3000" dirty="0" smtClean="0"/>
              <a:t> vs. Thomas </a:t>
            </a:r>
            <a:r>
              <a:rPr lang="en-US" sz="3000" u="sng" dirty="0" smtClean="0"/>
              <a:t>Jefferson </a:t>
            </a:r>
          </a:p>
          <a:p>
            <a:r>
              <a:rPr lang="en-US" sz="3000" dirty="0" smtClean="0"/>
              <a:t>3. </a:t>
            </a:r>
            <a:r>
              <a:rPr lang="en-US" sz="3000" u="sng" dirty="0" smtClean="0"/>
              <a:t>Adams</a:t>
            </a:r>
            <a:r>
              <a:rPr lang="en-US" sz="3000" dirty="0" smtClean="0"/>
              <a:t> won (71 – 68)</a:t>
            </a:r>
          </a:p>
          <a:p>
            <a:r>
              <a:rPr lang="en-US" sz="3000" dirty="0" smtClean="0"/>
              <a:t>4. </a:t>
            </a:r>
            <a:r>
              <a:rPr lang="en-US" sz="3000" u="sng" dirty="0" smtClean="0"/>
              <a:t>Jefferson </a:t>
            </a:r>
            <a:r>
              <a:rPr lang="en-US" sz="3000" dirty="0" smtClean="0"/>
              <a:t>became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822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upload.wikimedia.org/wikipedia/commons/thumb/2/25/US_Navy_031029-N-6236G-001_A_painting_of_President_John_Adams_(1735-1826),_2nd_president_of_the_United_States,_by_Asher_B._Durand_(1767-1845)-crop.jpg/220px-US_Navy_031029-N-6236G-001_A_painting_of_President_John_Adams_(1735-1826),_2nd_president_of_the_United_States,_by_Asher_B._Durand_(1767-1845)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0"/>
            <a:ext cx="54467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4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u="sng" dirty="0" smtClean="0"/>
              <a:t>Adams’ Troubles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Upset by the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Jay Treaty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began seizing goods from U.S. ships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Sent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</a:rPr>
              <a:t>delegates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to negotiate w/ France</a:t>
            </a:r>
          </a:p>
        </p:txBody>
      </p:sp>
    </p:spTree>
    <p:extLst>
      <p:ext uri="{BB962C8B-B14F-4D97-AF65-F5344CB8AC3E}">
        <p14:creationId xmlns:p14="http://schemas.microsoft.com/office/powerpoint/2010/main" val="35328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goad.wikispaces.com/file/view/embargo_act.gif/31954623/embargo_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24800" cy="6884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dn.dipity.com/uploads/events/f61b05f29d6da158e4d1e7b0f764d533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063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- French agents (XYZ) wanted </a:t>
            </a:r>
            <a:r>
              <a:rPr lang="en-US" sz="3000" u="sng" dirty="0" smtClean="0"/>
              <a:t>bribes</a:t>
            </a:r>
            <a:r>
              <a:rPr lang="en-US" sz="3000" dirty="0" smtClean="0"/>
              <a:t> from the American delegates</a:t>
            </a:r>
          </a:p>
          <a:p>
            <a:pPr lvl="1">
              <a:buNone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(Delegates refused – “Millions for </a:t>
            </a:r>
            <a:r>
              <a:rPr lang="en-US" sz="2700" u="sng" dirty="0" smtClean="0">
                <a:solidFill>
                  <a:schemeClr val="bg1">
                    <a:lumMod val="50000"/>
                  </a:schemeClr>
                </a:solidFill>
              </a:rPr>
              <a:t>defense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, but not a cent for </a:t>
            </a:r>
            <a:r>
              <a:rPr lang="en-US" sz="2700" u="sng" dirty="0" smtClean="0">
                <a:solidFill>
                  <a:schemeClr val="bg1">
                    <a:lumMod val="50000"/>
                  </a:schemeClr>
                </a:solidFill>
              </a:rPr>
              <a:t>tribute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!”)</a:t>
            </a:r>
          </a:p>
          <a:p>
            <a:pPr lvl="1"/>
            <a:r>
              <a:rPr lang="en-US" sz="2700" dirty="0" smtClean="0"/>
              <a:t>a. An </a:t>
            </a:r>
            <a:r>
              <a:rPr lang="en-US" sz="2700" u="sng" dirty="0" smtClean="0"/>
              <a:t>undeclared naval war </a:t>
            </a:r>
            <a:r>
              <a:rPr lang="en-US" sz="2700" dirty="0" smtClean="0"/>
              <a:t>erupted w/ France</a:t>
            </a:r>
          </a:p>
          <a:p>
            <a:pPr lvl="1"/>
            <a:r>
              <a:rPr lang="en-US" sz="2700" dirty="0" smtClean="0"/>
              <a:t>b. Stirred </a:t>
            </a:r>
            <a:r>
              <a:rPr lang="en-US" sz="2700" u="sng" dirty="0" smtClean="0"/>
              <a:t>Democratic-Republican</a:t>
            </a:r>
            <a:r>
              <a:rPr lang="en-US" sz="2700" dirty="0" smtClean="0"/>
              <a:t> criticism of Federalist foreign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cdn.dipity.com/uploads/events/e194e3f693edebecb4b0bbf38561058e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410200" cy="6838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9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e/e6/Washington's_Inaugu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6432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Election of 1800: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Rematch – </a:t>
            </a:r>
            <a:r>
              <a:rPr lang="en-US" sz="3000" u="sng" dirty="0" smtClean="0"/>
              <a:t>Jefferson</a:t>
            </a:r>
            <a:r>
              <a:rPr lang="en-US" sz="3000" dirty="0" smtClean="0"/>
              <a:t> defeated </a:t>
            </a:r>
            <a:r>
              <a:rPr lang="en-US" sz="3000" u="sng" dirty="0" smtClean="0"/>
              <a:t>Adams</a:t>
            </a:r>
            <a:r>
              <a:rPr lang="en-US" sz="3000" dirty="0" smtClean="0"/>
              <a:t> (73-65)</a:t>
            </a:r>
          </a:p>
          <a:p>
            <a:r>
              <a:rPr lang="en-US" sz="3000" dirty="0" smtClean="0"/>
              <a:t>1. </a:t>
            </a:r>
            <a:r>
              <a:rPr lang="en-US" sz="3000" u="sng" dirty="0" smtClean="0"/>
              <a:t>1</a:t>
            </a:r>
            <a:r>
              <a:rPr lang="en-US" sz="3000" u="sng" baseline="30000" dirty="0" smtClean="0"/>
              <a:t>st</a:t>
            </a:r>
            <a:r>
              <a:rPr lang="en-US" sz="3000" u="sng" dirty="0" smtClean="0"/>
              <a:t> peaceful transfer</a:t>
            </a:r>
            <a:r>
              <a:rPr lang="en-US" sz="3000" dirty="0" smtClean="0"/>
              <a:t> of power from one </a:t>
            </a:r>
            <a:r>
              <a:rPr lang="en-US" sz="3000" u="sng" dirty="0" smtClean="0"/>
              <a:t>party</a:t>
            </a:r>
            <a:r>
              <a:rPr lang="en-US" sz="3000" dirty="0" smtClean="0"/>
              <a:t> to another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Could a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</a:rPr>
              <a:t>two-party system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work?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4.bp.blogspot.com/_E9Ey-Q9F8e0/TGi3JeS8G_I/AAAAAAAABGA/bTmYPfT-6jA/s1600/john+Adams+and+John+Quincy+Ad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7554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000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Democratic-Republicans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VUS.5E, 6A-D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</a:t>
            </a:r>
            <a:r>
              <a:rPr lang="en-US" b="1" u="sng" dirty="0" smtClean="0"/>
              <a:t>Thomas Jefferson</a:t>
            </a:r>
            <a:r>
              <a:rPr lang="en-US" dirty="0" smtClean="0"/>
              <a:t>: </a:t>
            </a:r>
            <a:r>
              <a:rPr lang="en-US" u="sng" dirty="0" smtClean="0"/>
              <a:t>3</a:t>
            </a:r>
            <a:r>
              <a:rPr lang="en-US" u="sng" baseline="30000" dirty="0" smtClean="0"/>
              <a:t>rd</a:t>
            </a:r>
            <a:r>
              <a:rPr lang="en-US" dirty="0" smtClean="0"/>
              <a:t> President (1801 – 1809)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sz="3000" dirty="0" smtClean="0"/>
              <a:t>1. </a:t>
            </a:r>
            <a:r>
              <a:rPr lang="en-US" sz="3000" b="1" u="sng" dirty="0" smtClean="0"/>
              <a:t>Renaissance</a:t>
            </a:r>
            <a:r>
              <a:rPr lang="en-US" sz="3000" b="1" dirty="0" smtClean="0"/>
              <a:t> Man </a:t>
            </a:r>
            <a:r>
              <a:rPr lang="en-US" sz="3000" dirty="0" smtClean="0"/>
              <a:t>– a man of many talents</a:t>
            </a:r>
          </a:p>
          <a:p>
            <a:pPr lvl="1"/>
            <a:r>
              <a:rPr lang="en-US" sz="2700" dirty="0" smtClean="0"/>
              <a:t>Founded </a:t>
            </a:r>
            <a:r>
              <a:rPr lang="en-US" sz="2700" u="sng" dirty="0" smtClean="0"/>
              <a:t>UVA</a:t>
            </a:r>
            <a:r>
              <a:rPr lang="en-US" sz="2700" dirty="0" smtClean="0"/>
              <a:t> (public university)</a:t>
            </a:r>
          </a:p>
          <a:p>
            <a:r>
              <a:rPr lang="en-US" sz="3000" dirty="0" smtClean="0"/>
              <a:t>2. Goals: </a:t>
            </a:r>
            <a:r>
              <a:rPr lang="en-US" sz="3000" u="sng" dirty="0" smtClean="0"/>
              <a:t>reduce spending</a:t>
            </a:r>
            <a:r>
              <a:rPr lang="en-US" sz="3000" dirty="0" smtClean="0"/>
              <a:t> &amp; </a:t>
            </a:r>
            <a:r>
              <a:rPr lang="en-US" sz="3000" u="sng" dirty="0" smtClean="0"/>
              <a:t>size of </a:t>
            </a:r>
            <a:r>
              <a:rPr lang="en-US" sz="3000" u="sng" dirty="0" err="1" smtClean="0"/>
              <a:t>gov’t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2731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.wikimedia.org/wikipedia/commons/thumb/1/1e/Thomas_Jefferson_by_Rembrandt_Peale,_1800.jpg/220px-Thomas_Jefferson_by_Rembrandt_Peale,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38795"/>
            <a:ext cx="5791200" cy="6896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images.frontdoor.com/FDOOR/articles/Architecture-Images/Neoclassical-Montic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57485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1.bp.blogspot.com/-IQ1ATMJAHGs/T_NTmnPSuNI/AAAAAAAACoo/VaIsO_1C_-w/s1600/monticello_west_veg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upload.wikimedia.org/wikipedia/commons/4/42/Thomas_Jefferson_gravestone_at_Monticello_IMG_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0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</a:t>
            </a:r>
            <a:r>
              <a:rPr lang="en-US" u="sng" dirty="0" smtClean="0"/>
              <a:t>Louisiana Purchase(1803)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r>
              <a:rPr lang="en-US" sz="2700" dirty="0" smtClean="0"/>
              <a:t>1.  </a:t>
            </a:r>
            <a:r>
              <a:rPr lang="en-US" sz="2700" u="sng" dirty="0" smtClean="0"/>
              <a:t>France</a:t>
            </a:r>
            <a:r>
              <a:rPr lang="en-US" sz="2700" dirty="0" smtClean="0"/>
              <a:t> sold Louisiana Territory for </a:t>
            </a:r>
            <a:r>
              <a:rPr lang="en-US" sz="2700" u="sng" dirty="0" smtClean="0"/>
              <a:t>$15 million</a:t>
            </a:r>
          </a:p>
          <a:p>
            <a:r>
              <a:rPr lang="en-US" sz="2900" dirty="0" smtClean="0"/>
              <a:t>2.  </a:t>
            </a:r>
            <a:r>
              <a:rPr lang="en-US" sz="2900" u="sng" dirty="0" smtClean="0"/>
              <a:t>Doubled</a:t>
            </a:r>
            <a:r>
              <a:rPr lang="en-US" sz="2900" dirty="0" smtClean="0"/>
              <a:t> the size of the U.S. and its </a:t>
            </a:r>
            <a:r>
              <a:rPr lang="en-US" sz="2900" u="sng" dirty="0" smtClean="0"/>
              <a:t>natural resources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2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u="sng" dirty="0" smtClean="0"/>
              <a:t>Lewis and Clark (1804-1806):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Explored</a:t>
            </a:r>
            <a:r>
              <a:rPr lang="en-US" sz="2800" dirty="0" smtClean="0"/>
              <a:t> the Louisiana Territory</a:t>
            </a:r>
          </a:p>
          <a:p>
            <a:r>
              <a:rPr lang="en-US" sz="2800" u="sng" dirty="0" smtClean="0"/>
              <a:t>Sacajawea</a:t>
            </a:r>
            <a:r>
              <a:rPr lang="en-US" sz="2800" dirty="0" smtClean="0"/>
              <a:t> = Indian woman; guide &amp; translator (&amp; mom)</a:t>
            </a:r>
          </a:p>
          <a:p>
            <a:r>
              <a:rPr lang="en-US" sz="2800" dirty="0" smtClean="0"/>
              <a:t>1. Searched for a </a:t>
            </a:r>
            <a:r>
              <a:rPr lang="en-US" sz="2800" u="sng" dirty="0" smtClean="0"/>
              <a:t>waterway</a:t>
            </a:r>
            <a:r>
              <a:rPr lang="en-US" sz="2800" dirty="0" smtClean="0"/>
              <a:t> to the Pacific</a:t>
            </a:r>
          </a:p>
          <a:p>
            <a:r>
              <a:rPr lang="en-US" sz="2800" dirty="0" smtClean="0"/>
              <a:t>2. Observed customs of the </a:t>
            </a:r>
            <a:r>
              <a:rPr lang="en-US" sz="2800" u="sng" dirty="0" smtClean="0"/>
              <a:t>American Indians</a:t>
            </a:r>
          </a:p>
          <a:p>
            <a:r>
              <a:rPr lang="en-US" sz="2800" dirty="0" smtClean="0"/>
              <a:t>3.  Took notes of the </a:t>
            </a:r>
            <a:r>
              <a:rPr lang="en-US" sz="2800" u="sng" dirty="0" smtClean="0"/>
              <a:t>land, weather, plants, &amp; animals</a:t>
            </a:r>
          </a:p>
          <a:p>
            <a:r>
              <a:rPr lang="en-US" sz="2800" dirty="0" smtClean="0"/>
              <a:t>4. Claimed </a:t>
            </a:r>
            <a:r>
              <a:rPr lang="en-US" sz="2800" u="sng" dirty="0" smtClean="0"/>
              <a:t>Oregon Territory</a:t>
            </a:r>
            <a:r>
              <a:rPr lang="en-US" sz="2800" dirty="0" smtClean="0"/>
              <a:t> for the U.S.</a:t>
            </a:r>
          </a:p>
        </p:txBody>
      </p:sp>
    </p:spTree>
    <p:extLst>
      <p:ext uri="{BB962C8B-B14F-4D97-AF65-F5344CB8AC3E}">
        <p14:creationId xmlns:p14="http://schemas.microsoft.com/office/powerpoint/2010/main" val="2342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nyhistory.org/web/crossroads/images/medium/inauguration_of_gen_george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1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0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6/Meriweather_Lewis-Charles_Willson_Peale.jpg/220px-Meriweather_Lewis-Charles_Willson_Pe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7" y="381000"/>
            <a:ext cx="4421275" cy="54864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6/66/William_Clark-Charles_Willson_Peale.jpg/220px-William_Clark-Charles_Willson_Pe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250028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897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File:Carte Lewis-Clark Expedition-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23" y="381000"/>
            <a:ext cx="9162323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028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montanakids.com/history_and_prehistory/lewis_and_clark/Images/sacajaw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124200" cy="3124200"/>
          </a:xfrm>
          <a:prstGeom prst="rect">
            <a:avLst/>
          </a:prstGeom>
          <a:noFill/>
        </p:spPr>
      </p:pic>
      <p:pic>
        <p:nvPicPr>
          <p:cNvPr id="77828" name="Picture 4" descr="http://www.artexpertswebsite.com/pages/portraits_identification/explorers/Sacagawea/Sacagawea_LewisAndClarkatThreeF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5297424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360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history.army.mil/LC/Explore/Clark_Yellowstone/Billings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840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atentpending.blogs.com/photos/uncategorized/capture0824200515419_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5" y="304800"/>
            <a:ext cx="9125565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037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m9.i.pbase.com/g1/78/629478/2/103264989.AZDEcd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7" y="228600"/>
            <a:ext cx="9149717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294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sz="5400" b="1" dirty="0" smtClean="0"/>
              <a:t>Chief Justice</a:t>
            </a:r>
            <a:r>
              <a:rPr lang="en-US" sz="5400" dirty="0" smtClean="0"/>
              <a:t> </a:t>
            </a:r>
            <a:r>
              <a:rPr lang="en-US" sz="5400" u="sng" dirty="0" smtClean="0"/>
              <a:t>John Marshall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95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1. </a:t>
            </a:r>
            <a:r>
              <a:rPr lang="en-US" sz="3200" u="sng" dirty="0" smtClean="0"/>
              <a:t>Strengthened the Judicial Branch</a:t>
            </a:r>
            <a:endParaRPr lang="en-US" sz="3000" dirty="0" smtClean="0"/>
          </a:p>
          <a:p>
            <a:r>
              <a:rPr lang="en-US" sz="3000" dirty="0" smtClean="0"/>
              <a:t>2. </a:t>
            </a:r>
            <a:r>
              <a:rPr lang="en-US" sz="3000" b="1" u="sng" dirty="0" err="1" smtClean="0"/>
              <a:t>Marbury</a:t>
            </a:r>
            <a:r>
              <a:rPr lang="en-US" sz="3000" b="1" u="sng" dirty="0" smtClean="0"/>
              <a:t> v. Madison (1803) </a:t>
            </a:r>
            <a:r>
              <a:rPr lang="en-US" sz="3000" dirty="0" smtClean="0"/>
              <a:t>= established power of </a:t>
            </a:r>
            <a:r>
              <a:rPr lang="en-US" sz="3000" u="sng" dirty="0" smtClean="0"/>
              <a:t>judicial review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Supreme Court </a:t>
            </a:r>
            <a:r>
              <a:rPr lang="en-US" sz="2600" b="1" dirty="0" smtClean="0"/>
              <a:t>can declare laws </a:t>
            </a:r>
            <a:r>
              <a:rPr lang="en-US" sz="2600" dirty="0" smtClean="0"/>
              <a:t>“</a:t>
            </a:r>
            <a:r>
              <a:rPr lang="en-US" sz="2600" u="sng" dirty="0" smtClean="0"/>
              <a:t>unconstitutional</a:t>
            </a:r>
            <a:r>
              <a:rPr lang="en-US" sz="2600" dirty="0" smtClean="0"/>
              <a:t>”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Judicial</a:t>
            </a:r>
            <a:r>
              <a:rPr lang="en-US" sz="2600" dirty="0" smtClean="0"/>
              <a:t> Branch can </a:t>
            </a:r>
            <a:r>
              <a:rPr lang="en-US" sz="2600" u="sng" dirty="0" smtClean="0"/>
              <a:t>check</a:t>
            </a:r>
            <a:r>
              <a:rPr lang="en-US" sz="2600" dirty="0" smtClean="0"/>
              <a:t> the power of the other two branches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6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upload.wikimedia.org/wikipedia/commons/thumb/f/fe/John_Marshall_by_Henry_Inman,_1832.jpg/220px-John_Marshall_by_Henry_Inman,_1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5265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farm3.staticflickr.com/2047/2263894586_93df55eacb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" y="457200"/>
            <a:ext cx="913686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edu.glogster.com/media/5/26/90/56/26905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668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5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Big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U.S. owed $54 million(war </a:t>
            </a:r>
            <a:r>
              <a:rPr lang="en-US" sz="3000" u="sng" dirty="0" smtClean="0"/>
              <a:t>debt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2.  </a:t>
            </a:r>
            <a:r>
              <a:rPr lang="en-US" sz="3000" u="sng" dirty="0" smtClean="0"/>
              <a:t>Alexander Hamilton</a:t>
            </a:r>
            <a:r>
              <a:rPr lang="en-US" sz="3000" dirty="0" smtClean="0"/>
              <a:t> (Treasury) believed the U.S. should:</a:t>
            </a:r>
          </a:p>
          <a:p>
            <a:pPr lvl="1"/>
            <a:r>
              <a:rPr lang="en-US" sz="2700" dirty="0" smtClean="0"/>
              <a:t>a. Establish a </a:t>
            </a:r>
            <a:r>
              <a:rPr lang="en-US" sz="2700" u="sng" dirty="0" smtClean="0"/>
              <a:t>Bank of the United States</a:t>
            </a:r>
            <a:r>
              <a:rPr lang="en-US" sz="2700" dirty="0" smtClean="0"/>
              <a:t> (BUS)</a:t>
            </a:r>
          </a:p>
          <a:p>
            <a:pPr lvl="1"/>
            <a:r>
              <a:rPr lang="en-US" sz="2700" dirty="0" smtClean="0"/>
              <a:t>b. Help the </a:t>
            </a:r>
            <a:r>
              <a:rPr lang="en-US" sz="2700" u="sng" dirty="0" smtClean="0"/>
              <a:t>states</a:t>
            </a:r>
            <a:r>
              <a:rPr lang="en-US" sz="2700" dirty="0" smtClean="0"/>
              <a:t> pay off their debts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201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upload.wikimedia.org/wikipedia/commons/7/7b/Marbury_v_Madison_John_Marshall_by_Swatjester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26" y="685800"/>
            <a:ext cx="9165226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8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3. McCulloch v. Maryland (1819) = MD taxed the Baltimore branch of the BUS</a:t>
            </a:r>
          </a:p>
          <a:p>
            <a:pPr lvl="1"/>
            <a:r>
              <a:rPr lang="en-US" sz="2600" dirty="0" smtClean="0"/>
              <a:t>a. Ruling – States </a:t>
            </a:r>
            <a:r>
              <a:rPr lang="en-US" sz="2600" u="sng" dirty="0" smtClean="0"/>
              <a:t>can not </a:t>
            </a:r>
            <a:r>
              <a:rPr lang="en-US" sz="2600" dirty="0" smtClean="0"/>
              <a:t>tax the </a:t>
            </a:r>
            <a:r>
              <a:rPr lang="en-US" sz="2600" u="sng" dirty="0" smtClean="0"/>
              <a:t>federal</a:t>
            </a:r>
            <a:r>
              <a:rPr lang="en-US" sz="2600" dirty="0" smtClean="0"/>
              <a:t> </a:t>
            </a:r>
            <a:r>
              <a:rPr lang="en-US" sz="2600" dirty="0" err="1" smtClean="0"/>
              <a:t>gov’t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b. Reinforced federal govt.’s </a:t>
            </a:r>
            <a:r>
              <a:rPr lang="en-US" sz="2600" u="sng" dirty="0" smtClean="0"/>
              <a:t>implied power </a:t>
            </a:r>
            <a:r>
              <a:rPr lang="en-US" sz="2600" dirty="0" smtClean="0"/>
              <a:t>to create the bank</a:t>
            </a:r>
          </a:p>
        </p:txBody>
      </p:sp>
    </p:spTree>
    <p:extLst>
      <p:ext uri="{BB962C8B-B14F-4D97-AF65-F5344CB8AC3E}">
        <p14:creationId xmlns:p14="http://schemas.microsoft.com/office/powerpoint/2010/main" val="11303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4.  </a:t>
            </a:r>
            <a:r>
              <a:rPr lang="en-US" sz="3000" b="1" u="sng" dirty="0" smtClean="0"/>
              <a:t>Gibbons v. Ogden (1824)</a:t>
            </a:r>
            <a:r>
              <a:rPr lang="en-US" sz="3000" dirty="0" smtClean="0"/>
              <a:t> = </a:t>
            </a:r>
            <a:r>
              <a:rPr lang="en-US" sz="3000" u="sng" dirty="0" smtClean="0"/>
              <a:t>supremacy</a:t>
            </a:r>
            <a:r>
              <a:rPr lang="en-US" sz="3000" dirty="0" smtClean="0"/>
              <a:t> clause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Ogden had a boat license from NY &amp; Gibbons’ license came from Congress </a:t>
            </a:r>
          </a:p>
          <a:p>
            <a:r>
              <a:rPr lang="en-US" sz="3000" u="sng" dirty="0" smtClean="0"/>
              <a:t>Ruling</a:t>
            </a:r>
            <a:r>
              <a:rPr lang="en-US" sz="3000" dirty="0" smtClean="0"/>
              <a:t> – </a:t>
            </a:r>
            <a:r>
              <a:rPr lang="en-US" sz="3000" u="sng" dirty="0" smtClean="0"/>
              <a:t>federal </a:t>
            </a:r>
            <a:r>
              <a:rPr lang="en-US" sz="3000" u="sng" dirty="0" err="1" smtClean="0"/>
              <a:t>gov’t</a:t>
            </a:r>
            <a:r>
              <a:rPr lang="en-US" sz="3000" u="sng" dirty="0" smtClean="0"/>
              <a:t> has the power to regulate interstate commerce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16306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56448" cy="1362456"/>
          </a:xfrm>
        </p:spPr>
        <p:txBody>
          <a:bodyPr/>
          <a:lstStyle/>
          <a:p>
            <a:r>
              <a:rPr lang="en-US" dirty="0" smtClean="0"/>
              <a:t>Madison &amp; the War of 1812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chsgeorgia.org/assets/article_images/image/1812_image.jpg"/>
          <p:cNvPicPr>
            <a:picLocks noChangeAspect="1" noChangeArrowheads="1"/>
          </p:cNvPicPr>
          <p:nvPr/>
        </p:nvPicPr>
        <p:blipFill>
          <a:blip r:embed="rId2" cstate="print"/>
          <a:srcRect l="4364" r="5455" b="5995"/>
          <a:stretch>
            <a:fillRect/>
          </a:stretch>
        </p:blipFill>
        <p:spPr bwMode="auto">
          <a:xfrm>
            <a:off x="2133599" y="2819400"/>
            <a:ext cx="5110065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90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Causes of the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</a:t>
            </a:r>
            <a:r>
              <a:rPr lang="en-US" sz="2800" u="sng" dirty="0" smtClean="0"/>
              <a:t>Britain</a:t>
            </a:r>
            <a:r>
              <a:rPr lang="en-US" sz="2800" dirty="0" smtClean="0"/>
              <a:t> and </a:t>
            </a:r>
            <a:r>
              <a:rPr lang="en-US" sz="2800" u="sng" dirty="0" smtClean="0"/>
              <a:t>France</a:t>
            </a:r>
            <a:r>
              <a:rPr lang="en-US" sz="2800" dirty="0" smtClean="0"/>
              <a:t> were fighting again! – U.S. tried to stay </a:t>
            </a:r>
            <a:r>
              <a:rPr lang="en-US" sz="2800" u="sng" dirty="0" smtClean="0"/>
              <a:t>neutral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2.  British interfered with U.S. shipping and western expansion </a:t>
            </a:r>
          </a:p>
        </p:txBody>
      </p:sp>
    </p:spTree>
    <p:extLst>
      <p:ext uri="{BB962C8B-B14F-4D97-AF65-F5344CB8AC3E}">
        <p14:creationId xmlns:p14="http://schemas.microsoft.com/office/powerpoint/2010/main" val="2968728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apush-wiki-marlborough-school.wikispaces.com/file/view/causes_of_war.png/67473939/660x403/causes_of_w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9144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482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War </a:t>
            </a:r>
            <a:r>
              <a:rPr lang="en-US" u="sng" dirty="0" smtClean="0"/>
              <a:t>Hawks</a:t>
            </a:r>
            <a:r>
              <a:rPr lang="en-US" dirty="0" smtClean="0"/>
              <a:t> (wanted to fight)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</a:t>
            </a:r>
            <a:r>
              <a:rPr lang="en-US" sz="2800" u="sng" dirty="0" smtClean="0"/>
              <a:t>Canada</a:t>
            </a:r>
            <a:r>
              <a:rPr lang="en-US" sz="2800" dirty="0" smtClean="0"/>
              <a:t> = easy target</a:t>
            </a:r>
          </a:p>
          <a:p>
            <a:r>
              <a:rPr lang="en-US" sz="2800" dirty="0" smtClean="0"/>
              <a:t>2.  Federalists opposed b/c they </a:t>
            </a:r>
            <a:r>
              <a:rPr lang="en-US" sz="2800" u="sng" dirty="0" smtClean="0"/>
              <a:t>traded w/ Britain – “Mr. Madison’s War”</a:t>
            </a:r>
            <a:endParaRPr lang="en-US" sz="2800" u="sng" dirty="0"/>
          </a:p>
        </p:txBody>
      </p:sp>
      <p:pic>
        <p:nvPicPr>
          <p:cNvPr id="48130" name="Picture 2" descr="http://4.bp.blogspot.com/_VWR7MnIUN4M/SJUFdkIe7fI/AAAAAAAAGGU/qKyWoz3H8oY/s400/james-madis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52800"/>
            <a:ext cx="3777155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7870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 In 1814, </a:t>
            </a:r>
            <a:r>
              <a:rPr lang="en-US" sz="2800" u="sng" dirty="0" smtClean="0"/>
              <a:t>British attacked</a:t>
            </a:r>
            <a:r>
              <a:rPr lang="en-US" sz="2800" dirty="0" smtClean="0"/>
              <a:t> key cities – DC, Baltimore, &amp; New Orleans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July 20-21 – invaded Westmoreland Courthouse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Aug. 3 – burned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Kinsale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/>
              <a:t>2.  Aug. 1814: Redcoats burned the </a:t>
            </a:r>
            <a:r>
              <a:rPr lang="en-US" sz="2800" u="sng" dirty="0" smtClean="0"/>
              <a:t>Presidential</a:t>
            </a:r>
            <a:r>
              <a:rPr lang="en-US" sz="2800" dirty="0" smtClean="0"/>
              <a:t> Mansion &amp; the </a:t>
            </a:r>
            <a:r>
              <a:rPr lang="en-US" sz="2800" u="sng" dirty="0" smtClean="0"/>
              <a:t>Capitol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“White House” = Presidential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Mansion painted white to cover burn marks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695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moranmustangs.org/johnt/files/2010/01/WhiteHouseBu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86800" cy="601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120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0114" name="Picture 2" descr="http://www.historicalartprints.com/store/image/cache/data/Soldier%20Studies/1785-1815/TPW4%20-%20War%20of%201812,%20104th%20British%20Regt%20of%20Foot,%20L.I.%20Co.%20New%20Brunswick%20Regt%201814-700x600.jpg"/>
          <p:cNvPicPr>
            <a:picLocks noChangeAspect="1" noChangeArrowheads="1"/>
          </p:cNvPicPr>
          <p:nvPr/>
        </p:nvPicPr>
        <p:blipFill>
          <a:blip r:embed="rId2" cstate="print"/>
          <a:srcRect l="29635" r="32936"/>
          <a:stretch>
            <a:fillRect/>
          </a:stretch>
        </p:blipFill>
        <p:spPr bwMode="auto">
          <a:xfrm>
            <a:off x="0" y="46758"/>
            <a:ext cx="2971800" cy="6811242"/>
          </a:xfrm>
          <a:prstGeom prst="rect">
            <a:avLst/>
          </a:prstGeom>
          <a:noFill/>
        </p:spPr>
      </p:pic>
      <p:pic>
        <p:nvPicPr>
          <p:cNvPr id="90116" name="Picture 4" descr="http://www.militaryheritage.com/4thUSinfantry.jpg"/>
          <p:cNvPicPr>
            <a:picLocks noChangeAspect="1" noChangeArrowheads="1"/>
          </p:cNvPicPr>
          <p:nvPr/>
        </p:nvPicPr>
        <p:blipFill>
          <a:blip r:embed="rId3" cstate="print"/>
          <a:srcRect l="16326"/>
          <a:stretch>
            <a:fillRect/>
          </a:stretch>
        </p:blipFill>
        <p:spPr bwMode="auto">
          <a:xfrm>
            <a:off x="2971800" y="0"/>
            <a:ext cx="3124200" cy="6864159"/>
          </a:xfrm>
          <a:prstGeom prst="rect">
            <a:avLst/>
          </a:prstGeom>
          <a:noFill/>
        </p:spPr>
      </p:pic>
      <p:pic>
        <p:nvPicPr>
          <p:cNvPr id="90118" name="Picture 6" descr="http://airplanesandmore.com/prodimages/large1st%20%20U%20S%20Rifle%20Regt%20%201812%20%20.jpg"/>
          <p:cNvPicPr>
            <a:picLocks noChangeAspect="1" noChangeArrowheads="1"/>
          </p:cNvPicPr>
          <p:nvPr/>
        </p:nvPicPr>
        <p:blipFill>
          <a:blip r:embed="rId4" cstate="print"/>
          <a:srcRect l="33898" r="3390"/>
          <a:stretch>
            <a:fillRect/>
          </a:stretch>
        </p:blipFill>
        <p:spPr bwMode="auto">
          <a:xfrm>
            <a:off x="6096000" y="304800"/>
            <a:ext cx="3048000" cy="6106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71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thumb/0/05/Alexander_Hamilton_portrait_by_John_Trumbull_1806.jpg/220px-Alexander_Hamilton_portrait_by_John_Trumbull_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0"/>
            <a:ext cx="57806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2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icalartprints.com/store/image/cache/data/Soldier%20Studies/1785-1815/TPW26%20-%202nd%20Battalion%20Royal%20Marines%201813-1815%20-700x600.jpg"/>
          <p:cNvPicPr>
            <a:picLocks noChangeAspect="1" noChangeArrowheads="1"/>
          </p:cNvPicPr>
          <p:nvPr/>
        </p:nvPicPr>
        <p:blipFill>
          <a:blip r:embed="rId2" cstate="print"/>
          <a:srcRect l="22857" r="13143"/>
          <a:stretch>
            <a:fillRect/>
          </a:stretch>
        </p:blipFill>
        <p:spPr bwMode="auto">
          <a:xfrm>
            <a:off x="4648200" y="457200"/>
            <a:ext cx="4267200" cy="5715000"/>
          </a:xfrm>
          <a:prstGeom prst="rect">
            <a:avLst/>
          </a:prstGeom>
          <a:noFill/>
        </p:spPr>
      </p:pic>
      <p:pic>
        <p:nvPicPr>
          <p:cNvPr id="1028" name="Picture 4" descr="http://www.historicalartprints.com/store/image/cache/data/Soldier%20Studies/1785-1815/TPW25%20-%20War%20of%201812,%20British%20Royal%20Colonial%20Marines%201814-700x600.jpg"/>
          <p:cNvPicPr>
            <a:picLocks noChangeAspect="1" noChangeArrowheads="1"/>
          </p:cNvPicPr>
          <p:nvPr/>
        </p:nvPicPr>
        <p:blipFill>
          <a:blip r:embed="rId3" cstate="print"/>
          <a:srcRect l="22857" r="28000"/>
          <a:stretch>
            <a:fillRect/>
          </a:stretch>
        </p:blipFill>
        <p:spPr bwMode="auto">
          <a:xfrm>
            <a:off x="685800" y="533400"/>
            <a:ext cx="3189224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287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nicholelouise.tripod.com/sitebuildercontent/sitebuilderpictures/war18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066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6830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r>
              <a:rPr lang="en-US" sz="2800" dirty="0" smtClean="0"/>
              <a:t>3.  British were turned back at </a:t>
            </a:r>
            <a:r>
              <a:rPr lang="en-US" sz="2800" u="sng" dirty="0" smtClean="0"/>
              <a:t>Baltimore</a:t>
            </a:r>
          </a:p>
          <a:p>
            <a:pPr lvl="1"/>
            <a:r>
              <a:rPr lang="en-US" sz="2800" dirty="0" smtClean="0"/>
              <a:t>a. Ft. McHenry - </a:t>
            </a:r>
            <a:r>
              <a:rPr lang="en-US" sz="2800" u="sng" dirty="0" smtClean="0"/>
              <a:t>Francis Scott Key </a:t>
            </a:r>
            <a:r>
              <a:rPr lang="en-US" sz="2800" dirty="0" smtClean="0"/>
              <a:t>wrote our national anthem, “</a:t>
            </a:r>
            <a:r>
              <a:rPr lang="en-US" sz="2800" u="sng" dirty="0" smtClean="0"/>
              <a:t>The Star-Spangled Banner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4.  British failed to capture </a:t>
            </a:r>
            <a:r>
              <a:rPr lang="en-US" sz="2800" u="sng" dirty="0" smtClean="0"/>
              <a:t>New Orleans</a:t>
            </a:r>
            <a:r>
              <a:rPr lang="en-US" sz="2800" dirty="0" smtClean="0"/>
              <a:t> in Jan. 1815</a:t>
            </a:r>
          </a:p>
          <a:p>
            <a:pPr lvl="1"/>
            <a:r>
              <a:rPr lang="en-US" sz="2600" dirty="0" smtClean="0"/>
              <a:t>a.  </a:t>
            </a:r>
            <a:r>
              <a:rPr lang="en-US" sz="2600" u="sng" dirty="0" smtClean="0"/>
              <a:t>Andrew Jackson</a:t>
            </a:r>
            <a:r>
              <a:rPr lang="en-US" sz="2600" dirty="0" smtClean="0"/>
              <a:t> (TN) became a hero by defeating the British army</a:t>
            </a:r>
          </a:p>
        </p:txBody>
      </p:sp>
    </p:spTree>
    <p:extLst>
      <p:ext uri="{BB962C8B-B14F-4D97-AF65-F5344CB8AC3E}">
        <p14:creationId xmlns:p14="http://schemas.microsoft.com/office/powerpoint/2010/main" val="3341861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singbookswithemily.files.wordpress.com/2010/09/fort-mchen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18183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964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http://www.historicalartprints.com/admin/latestworks/for%20DT%20Our%20Flag%20Was%20Still%20There%20-%20Fort%20McHen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617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0.tqn.com/d/history1800s/1/0/H/C/-/-/Flag-on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352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919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mw2.google.com/mw-panoramio/photos/medium/222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429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americanrifleman.org/Webcontent/images/2012-9/201292794655-battle-of-new-orlean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217515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736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blog.preservationnation.org/wp-content/uploads/2013/04/130417_blog_photo_montpelier-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33069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993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toadhaven.com/images/James%20Madison's%20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1434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05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4.bp.blogspot.com/-4CskqiBa0n8/TryBcd9KGrI/AAAAAAAAGNo/GW7qVz8oP6E/s1600/10_dollar_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04" y="1143000"/>
            <a:ext cx="9198104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7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 Results of the War of 1812: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Americans claimed the </a:t>
            </a:r>
            <a:r>
              <a:rPr lang="en-US" sz="2800" u="sng" dirty="0" smtClean="0"/>
              <a:t>Oregon Territory</a:t>
            </a:r>
          </a:p>
          <a:p>
            <a:r>
              <a:rPr lang="en-US" sz="2800" dirty="0" smtClean="0"/>
              <a:t>2.  Americans migrated into </a:t>
            </a:r>
            <a:r>
              <a:rPr lang="en-US" sz="2800" u="sng" dirty="0" smtClean="0"/>
              <a:t>Florida</a:t>
            </a:r>
          </a:p>
          <a:p>
            <a:r>
              <a:rPr lang="en-US" dirty="0" smtClean="0"/>
              <a:t>-  </a:t>
            </a:r>
            <a:r>
              <a:rPr lang="en-US" u="sng" dirty="0" smtClean="0"/>
              <a:t>Spain</a:t>
            </a:r>
            <a:r>
              <a:rPr lang="en-US" dirty="0" smtClean="0"/>
              <a:t> ceded (gave up) </a:t>
            </a:r>
            <a:r>
              <a:rPr lang="en-US" u="sng" dirty="0" smtClean="0"/>
              <a:t>Florida</a:t>
            </a:r>
            <a:r>
              <a:rPr lang="en-US" dirty="0" smtClean="0"/>
              <a:t> in a </a:t>
            </a:r>
            <a:r>
              <a:rPr lang="en-US" u="sng" dirty="0" smtClean="0"/>
              <a:t>treaty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674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www.1812kentuckybattleflag.com/picts/1812_us_map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182"/>
            <a:ext cx="9144001" cy="6528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Times	</a:t>
            </a:r>
            <a:br>
              <a:rPr lang="en-US" dirty="0" smtClean="0"/>
            </a:br>
            <a:r>
              <a:rPr lang="en-US" dirty="0" smtClean="0"/>
              <a:t>1816-1824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</a:t>
            </a:r>
            <a:r>
              <a:rPr lang="en-US" u="sng" dirty="0" smtClean="0"/>
              <a:t>James Monroe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5</a:t>
            </a:r>
            <a:r>
              <a:rPr lang="en-US" sz="2800" u="sng" baseline="30000" dirty="0" smtClean="0"/>
              <a:t>th</a:t>
            </a:r>
            <a:r>
              <a:rPr lang="en-US" sz="2800" dirty="0" smtClean="0"/>
              <a:t> President – </a:t>
            </a:r>
            <a:r>
              <a:rPr lang="en-US" sz="2800" u="sng" dirty="0" smtClean="0"/>
              <a:t>Democratic-Republican</a:t>
            </a:r>
            <a:r>
              <a:rPr lang="en-US" sz="2800" dirty="0" smtClean="0"/>
              <a:t> from </a:t>
            </a:r>
            <a:r>
              <a:rPr lang="en-US" sz="2800" u="sng" dirty="0" smtClean="0"/>
              <a:t>Westmoreland</a:t>
            </a:r>
            <a:r>
              <a:rPr lang="en-US" sz="2800" dirty="0" smtClean="0"/>
              <a:t> County</a:t>
            </a:r>
          </a:p>
          <a:p>
            <a:r>
              <a:rPr lang="en-US" sz="2800" dirty="0" smtClean="0"/>
              <a:t>“Era of Good Feelings” = intense </a:t>
            </a:r>
            <a:r>
              <a:rPr lang="en-US" sz="2800" u="sng" dirty="0" smtClean="0"/>
              <a:t>nationalism</a:t>
            </a:r>
            <a:r>
              <a:rPr lang="en-US" sz="2800" dirty="0" smtClean="0"/>
              <a:t> (patriotism) after the War of </a:t>
            </a:r>
            <a:r>
              <a:rPr lang="en-US" sz="2800" u="sng" dirty="0" smtClean="0"/>
              <a:t>1812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1345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http://upload.wikimedia.org/wikipedia/commons/thumb/f/f2/Jm5.gif/220px-Jm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934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tsmedley.net/images/appalachian/appalachian10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7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://toadhaven.com/images/james%20Monroe%20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81600" cy="690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4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B. Improvements in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b="1" u="sng" dirty="0" smtClean="0"/>
              <a:t>Roads</a:t>
            </a:r>
            <a:r>
              <a:rPr lang="en-US" sz="2800" dirty="0" smtClean="0"/>
              <a:t> = National Road built from </a:t>
            </a:r>
            <a:r>
              <a:rPr lang="en-US" sz="2800" u="sng" dirty="0" smtClean="0"/>
              <a:t>MD</a:t>
            </a:r>
            <a:r>
              <a:rPr lang="en-US" sz="2800" dirty="0" smtClean="0"/>
              <a:t> to </a:t>
            </a:r>
            <a:r>
              <a:rPr lang="en-US" sz="2800" u="sng" dirty="0" smtClean="0"/>
              <a:t>IL</a:t>
            </a:r>
            <a:r>
              <a:rPr lang="en-US" sz="2800" dirty="0" smtClean="0"/>
              <a:t> – helped settlers </a:t>
            </a:r>
            <a:r>
              <a:rPr lang="en-US" sz="2800" u="sng" dirty="0" smtClean="0"/>
              <a:t>move west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/>
              <a:t>Canals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(1825-1850)</a:t>
            </a:r>
            <a:r>
              <a:rPr lang="en-US" sz="2800" dirty="0" smtClean="0"/>
              <a:t> = </a:t>
            </a:r>
            <a:r>
              <a:rPr lang="en-US" sz="2800" u="sng" dirty="0" smtClean="0"/>
              <a:t>connect</a:t>
            </a:r>
            <a:r>
              <a:rPr lang="en-US" sz="2800" dirty="0" smtClean="0"/>
              <a:t> larger bodies of </a:t>
            </a:r>
            <a:r>
              <a:rPr lang="en-US" sz="2800" u="sng" dirty="0" smtClean="0"/>
              <a:t>water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Erie Canal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Lake Erie to </a:t>
            </a:r>
            <a:r>
              <a:rPr lang="en-US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NYC</a:t>
            </a:r>
            <a:endParaRPr lang="en-US" sz="2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upload.wikimedia.org/wikipedia/commons/3/37/National_road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79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quia.com/files/quia/users/timdick55/changes/ca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74345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Jefferson Opposed </a:t>
            </a:r>
            <a:r>
              <a:rPr lang="en-US" u="sng" dirty="0" smtClean="0"/>
              <a:t>Federalist</a:t>
            </a:r>
            <a:r>
              <a:rPr lang="en-US" dirty="0" smtClean="0"/>
              <a:t>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Objected to helping to pay states’ debts</a:t>
            </a:r>
            <a:endParaRPr lang="en-US" sz="2800" u="sng" dirty="0" smtClean="0"/>
          </a:p>
          <a:p>
            <a:pPr lvl="2"/>
            <a:r>
              <a:rPr lang="en-US" dirty="0" smtClean="0"/>
              <a:t>a. </a:t>
            </a:r>
            <a:r>
              <a:rPr lang="en-US" u="sng" dirty="0" smtClean="0"/>
              <a:t>Southern</a:t>
            </a:r>
            <a:r>
              <a:rPr lang="en-US" dirty="0" smtClean="0"/>
              <a:t> states had </a:t>
            </a:r>
            <a:r>
              <a:rPr lang="en-US" u="sng" dirty="0" smtClean="0"/>
              <a:t>paid off</a:t>
            </a:r>
            <a:r>
              <a:rPr lang="en-US" dirty="0" smtClean="0"/>
              <a:t> their debts</a:t>
            </a:r>
          </a:p>
          <a:p>
            <a:pPr lvl="2"/>
            <a:r>
              <a:rPr lang="en-US" dirty="0" smtClean="0"/>
              <a:t>b. </a:t>
            </a:r>
            <a:r>
              <a:rPr lang="en-US" b="1" dirty="0" smtClean="0"/>
              <a:t>Compromise</a:t>
            </a:r>
            <a:r>
              <a:rPr lang="en-US" dirty="0" smtClean="0"/>
              <a:t> – </a:t>
            </a:r>
            <a:r>
              <a:rPr lang="en-US" u="sng" dirty="0" smtClean="0"/>
              <a:t>capital was moved further South (DC)</a:t>
            </a:r>
          </a:p>
        </p:txBody>
      </p:sp>
    </p:spTree>
    <p:extLst>
      <p:ext uri="{BB962C8B-B14F-4D97-AF65-F5344CB8AC3E}">
        <p14:creationId xmlns:p14="http://schemas.microsoft.com/office/powerpoint/2010/main" val="2640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gvpedia.com/uploads/images/canal_washdc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927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8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upload.wikimedia.org/wikipedia/commons/thumb/e/ed/Water_Level_Route_on_US_map_cropped.png/375px-Water_Level_Route_on_US_map_cr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9204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9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b="1" u="sng" dirty="0" smtClean="0"/>
              <a:t>Steamboats</a:t>
            </a:r>
            <a:r>
              <a:rPr lang="en-US" sz="2800" dirty="0" smtClean="0"/>
              <a:t> (1807) made travel </a:t>
            </a:r>
            <a:r>
              <a:rPr lang="en-US" sz="2800" u="sng" dirty="0" smtClean="0"/>
              <a:t>faster</a:t>
            </a:r>
            <a:r>
              <a:rPr lang="en-US" sz="2800" dirty="0" smtClean="0"/>
              <a:t> &amp; cheaper</a:t>
            </a:r>
          </a:p>
          <a:p>
            <a:r>
              <a:rPr lang="en-US" sz="2800" dirty="0" smtClean="0"/>
              <a:t>4. </a:t>
            </a:r>
            <a:r>
              <a:rPr lang="en-US" sz="2800" b="1" dirty="0" smtClean="0"/>
              <a:t>Railroads</a:t>
            </a:r>
            <a:r>
              <a:rPr lang="en-US" sz="2800" dirty="0" smtClean="0"/>
              <a:t> = </a:t>
            </a:r>
            <a:r>
              <a:rPr lang="en-US" sz="2800" u="sng" dirty="0" smtClean="0"/>
              <a:t>much faster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dirty="0" smtClean="0"/>
              <a:t>- Connected NE </a:t>
            </a:r>
            <a:r>
              <a:rPr lang="en-US" sz="2600" u="sng" dirty="0" smtClean="0"/>
              <a:t>factories</a:t>
            </a:r>
            <a:r>
              <a:rPr lang="en-US" sz="2600" dirty="0" smtClean="0"/>
              <a:t> to </a:t>
            </a:r>
            <a:r>
              <a:rPr lang="en-US" sz="2600" u="sng" dirty="0" smtClean="0"/>
              <a:t>farmers</a:t>
            </a:r>
            <a:r>
              <a:rPr lang="en-US" sz="2600" dirty="0" smtClean="0"/>
              <a:t> in the west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81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www.t4tcolorado.org/files/uImages/533/Fitch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45" y="1143000"/>
            <a:ext cx="8842455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www.aopoa.net/history/ea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922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studyzone.org/testprep/ss5/b/ecote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45114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0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voteview.com/images/railroads_1860A.jpg"/>
          <p:cNvPicPr>
            <a:picLocks noChangeAspect="1" noChangeArrowheads="1"/>
          </p:cNvPicPr>
          <p:nvPr/>
        </p:nvPicPr>
        <p:blipFill>
          <a:blip r:embed="rId2" cstate="print"/>
          <a:srcRect t="7547"/>
          <a:stretch>
            <a:fillRect/>
          </a:stretch>
        </p:blipFill>
        <p:spPr bwMode="auto">
          <a:xfrm>
            <a:off x="685800" y="0"/>
            <a:ext cx="80896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7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C. </a:t>
            </a:r>
            <a:r>
              <a:rPr lang="en-US" u="sng" dirty="0" smtClean="0"/>
              <a:t>Monroe Doctrine (1823)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Latin</a:t>
            </a:r>
            <a:r>
              <a:rPr lang="en-US" sz="2800" dirty="0" smtClean="0"/>
              <a:t> American nations </a:t>
            </a:r>
            <a:r>
              <a:rPr lang="en-US" sz="2800" u="sng" dirty="0" smtClean="0"/>
              <a:t>revolted</a:t>
            </a:r>
            <a:r>
              <a:rPr lang="en-US" sz="2800" dirty="0" smtClean="0"/>
              <a:t> against </a:t>
            </a:r>
            <a:r>
              <a:rPr lang="en-US" sz="2800" u="sng" dirty="0" smtClean="0"/>
              <a:t>European</a:t>
            </a:r>
            <a:r>
              <a:rPr lang="en-US" sz="2800" dirty="0" smtClean="0"/>
              <a:t> rule</a:t>
            </a:r>
          </a:p>
          <a:p>
            <a:pPr lvl="1"/>
            <a:r>
              <a:rPr lang="en-US" sz="2600" dirty="0" smtClean="0"/>
              <a:t>a.  Americas should NOT be colonized by </a:t>
            </a:r>
            <a:r>
              <a:rPr lang="en-US" sz="2600" u="sng" dirty="0" smtClean="0"/>
              <a:t>European </a:t>
            </a:r>
            <a:r>
              <a:rPr lang="en-US" sz="2600" dirty="0" smtClean="0"/>
              <a:t>powers</a:t>
            </a:r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. If Europe interferes with any </a:t>
            </a:r>
            <a:r>
              <a:rPr lang="en-US" sz="2600" u="sng" dirty="0" smtClean="0"/>
              <a:t>free country</a:t>
            </a:r>
            <a:r>
              <a:rPr lang="en-US" sz="2600" dirty="0" smtClean="0"/>
              <a:t> in the </a:t>
            </a:r>
            <a:r>
              <a:rPr lang="en-US" sz="2600" u="sng" dirty="0" smtClean="0"/>
              <a:t>Western</a:t>
            </a:r>
            <a:r>
              <a:rPr lang="en-US" sz="2600" dirty="0" smtClean="0"/>
              <a:t> Hemisphere, the </a:t>
            </a:r>
            <a:r>
              <a:rPr lang="en-US" sz="2600" u="sng" dirty="0" smtClean="0"/>
              <a:t>US</a:t>
            </a:r>
            <a:r>
              <a:rPr lang="en-US" sz="2600" dirty="0" smtClean="0"/>
              <a:t> will regard it as a </a:t>
            </a:r>
            <a:r>
              <a:rPr lang="en-US" sz="2600" u="sng" dirty="0" smtClean="0"/>
              <a:t>threat</a:t>
            </a:r>
          </a:p>
          <a:p>
            <a:pPr lvl="1"/>
            <a:r>
              <a:rPr lang="en-US" sz="2600" dirty="0"/>
              <a:t>c</a:t>
            </a:r>
            <a:r>
              <a:rPr lang="en-US" sz="2600" dirty="0" smtClean="0"/>
              <a:t>. U.S. will not </a:t>
            </a:r>
            <a:r>
              <a:rPr lang="en-US" sz="2600" u="sng" dirty="0" smtClean="0"/>
              <a:t>interfere</a:t>
            </a:r>
            <a:r>
              <a:rPr lang="en-US" sz="2600" dirty="0" smtClean="0"/>
              <a:t> in European </a:t>
            </a:r>
            <a:r>
              <a:rPr lang="en-US" sz="2600" u="sng" dirty="0" smtClean="0"/>
              <a:t>affairs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354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allamericanpatriots.com/files/monroe-doct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"/>
            <a:ext cx="4191000" cy="683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8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attridgehistory.edublogs.org/files/2008/03/monroe-doctri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172200" cy="6892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3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- </a:t>
            </a:r>
            <a:r>
              <a:rPr lang="en-US" sz="3000" u="sng" dirty="0" smtClean="0"/>
              <a:t>Constitution</a:t>
            </a:r>
            <a:r>
              <a:rPr lang="en-US" sz="3000" dirty="0" smtClean="0"/>
              <a:t> does NOT give the power to create a bank</a:t>
            </a:r>
          </a:p>
          <a:p>
            <a:pPr lvl="1"/>
            <a:r>
              <a:rPr lang="en-US" sz="2700" dirty="0" smtClean="0"/>
              <a:t>a. Hamilton justified the BUS with the “</a:t>
            </a:r>
            <a:r>
              <a:rPr lang="en-US" sz="2700" u="sng" dirty="0" smtClean="0"/>
              <a:t>Elastic Clause</a:t>
            </a:r>
            <a:r>
              <a:rPr lang="en-US" sz="2700" dirty="0" smtClean="0"/>
              <a:t>” (I.8.18)</a:t>
            </a:r>
          </a:p>
          <a:p>
            <a:pPr lvl="1"/>
            <a:r>
              <a:rPr lang="en-US" sz="2700" dirty="0" smtClean="0"/>
              <a:t>b. Jefferson </a:t>
            </a:r>
            <a:r>
              <a:rPr lang="en-US" sz="2700" u="sng" dirty="0" smtClean="0"/>
              <a:t>resigned</a:t>
            </a:r>
          </a:p>
          <a:p>
            <a:pPr lvl="1">
              <a:buNone/>
            </a:pPr>
            <a:r>
              <a:rPr lang="en-US" sz="2700" dirty="0" smtClean="0"/>
              <a:t>	- led to the birth of the first </a:t>
            </a:r>
            <a:r>
              <a:rPr lang="en-US" sz="2700" u="sng" dirty="0" smtClean="0"/>
              <a:t>political parties</a:t>
            </a:r>
          </a:p>
          <a:p>
            <a:pPr lvl="1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604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www.sms.rcs.k12.tn.us/TEACHERS/bryans/unit%2010%20jefferson_clip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07424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1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On-screen Show (4:3)</PresentationFormat>
  <Paragraphs>127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The Rise of Politics</vt:lpstr>
      <vt:lpstr>A.  1st President Ever (1789: NYC)</vt:lpstr>
      <vt:lpstr>PowerPoint Presentation</vt:lpstr>
      <vt:lpstr>PowerPoint Presentation</vt:lpstr>
      <vt:lpstr>B. Big Problems</vt:lpstr>
      <vt:lpstr>PowerPoint Presentation</vt:lpstr>
      <vt:lpstr>PowerPoint Presentation</vt:lpstr>
      <vt:lpstr>C. Jefferson Opposed Federalist Policies</vt:lpstr>
      <vt:lpstr>PowerPoint Presentation</vt:lpstr>
      <vt:lpstr>PowerPoint Presentation</vt:lpstr>
      <vt:lpstr>D. Foreign Policy  – Neutrality</vt:lpstr>
      <vt:lpstr>PowerPoint Presentation</vt:lpstr>
      <vt:lpstr>PowerPoint Presentation</vt:lpstr>
      <vt:lpstr>PowerPoint Presentation</vt:lpstr>
      <vt:lpstr>E. Washington Steps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G. Election of 1796  (First partisan election)</vt:lpstr>
      <vt:lpstr>PowerPoint Presentation</vt:lpstr>
      <vt:lpstr>H. Adams’ Troubles </vt:lpstr>
      <vt:lpstr>PowerPoint Presentation</vt:lpstr>
      <vt:lpstr>PowerPoint Presentation</vt:lpstr>
      <vt:lpstr>PowerPoint Presentation</vt:lpstr>
      <vt:lpstr>PowerPoint Presentation</vt:lpstr>
      <vt:lpstr>I. Election of 1800:</vt:lpstr>
      <vt:lpstr>PowerPoint Presentation</vt:lpstr>
      <vt:lpstr>Democratic-Republicans</vt:lpstr>
      <vt:lpstr>A. Thomas Jefferson: 3rd President (1801 – 1809)</vt:lpstr>
      <vt:lpstr>PowerPoint Presentation</vt:lpstr>
      <vt:lpstr>PowerPoint Presentation</vt:lpstr>
      <vt:lpstr>PowerPoint Presentation</vt:lpstr>
      <vt:lpstr>PowerPoint Presentation</vt:lpstr>
      <vt:lpstr>B.  Louisiana Purchase(1803) </vt:lpstr>
      <vt:lpstr>C. Lewis and Clark (1804-1806):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Chief Justice John Marshall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Madison &amp; the War of 1812</vt:lpstr>
      <vt:lpstr>A. Causes of the War</vt:lpstr>
      <vt:lpstr>PowerPoint Presentation</vt:lpstr>
      <vt:lpstr>B. War Hawks (wanted to fight)</vt:lpstr>
      <vt:lpstr>C. 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 Results of the War of 1812:</vt:lpstr>
      <vt:lpstr>PowerPoint Presentation</vt:lpstr>
      <vt:lpstr>Good Times  1816-1824</vt:lpstr>
      <vt:lpstr>A.  James Monroe:</vt:lpstr>
      <vt:lpstr>PowerPoint Presentation</vt:lpstr>
      <vt:lpstr>PowerPoint Presentation</vt:lpstr>
      <vt:lpstr>PowerPoint Presentation</vt:lpstr>
      <vt:lpstr>B. Improvements in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Monroe Doctrine (1823)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Politics</dc:title>
  <dc:creator>hooksal</dc:creator>
  <cp:lastModifiedBy>hooksal</cp:lastModifiedBy>
  <cp:revision>1</cp:revision>
  <dcterms:created xsi:type="dcterms:W3CDTF">2014-09-30T01:03:39Z</dcterms:created>
  <dcterms:modified xsi:type="dcterms:W3CDTF">2014-09-30T01:04:02Z</dcterms:modified>
</cp:coreProperties>
</file>