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9" r:id="rId8"/>
    <p:sldId id="270" r:id="rId9"/>
    <p:sldId id="268" r:id="rId10"/>
    <p:sldId id="259" r:id="rId11"/>
    <p:sldId id="272" r:id="rId12"/>
    <p:sldId id="271" r:id="rId13"/>
    <p:sldId id="273" r:id="rId14"/>
    <p:sldId id="274" r:id="rId15"/>
    <p:sldId id="260" r:id="rId16"/>
    <p:sldId id="275" r:id="rId17"/>
    <p:sldId id="276" r:id="rId18"/>
    <p:sldId id="277" r:id="rId19"/>
    <p:sldId id="278" r:id="rId20"/>
    <p:sldId id="261" r:id="rId21"/>
    <p:sldId id="279" r:id="rId22"/>
    <p:sldId id="281" r:id="rId23"/>
    <p:sldId id="280" r:id="rId24"/>
    <p:sldId id="282" r:id="rId25"/>
    <p:sldId id="262" r:id="rId26"/>
    <p:sldId id="283" r:id="rId27"/>
    <p:sldId id="284" r:id="rId28"/>
    <p:sldId id="263" r:id="rId29"/>
    <p:sldId id="26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41C901-2015-48EA-8A77-442064679A48}" type="datetimeFigureOut">
              <a:rPr lang="en-US" smtClean="0"/>
              <a:pPr/>
              <a:t>1/4/2015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ED0607-0BC0-47D6-8A98-0C8F132837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immigrants+school+expenses&amp;source=images&amp;cd=&amp;cad=rja&amp;docid=2zKXUFYzNdwujM&amp;tbnid=ErlCTCf_ncLryM:&amp;ved=0CAUQjRw&amp;url=http://www.azcentral.com/news/election/azelections/articles/20100709arizona-immigration-law-costs-to-state.html&amp;ei=Q_aKUZ-TL6nI0gGclYHwAg&amp;psig=AFQjCNE_AY7o85eqSgP6UT_QBinG_nXV7g&amp;ust=136814781069503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immigrants+school+expenses&amp;source=images&amp;cd=&amp;cad=rja&amp;docid=KP_VmDjaaMGsfM&amp;tbnid=6W8SJxraDRfthM:&amp;ved=0CAUQjRw&amp;url=http://www.nilc.org/ed-legislative-session-summary.html&amp;ei=9PWKUZCqIo2y0QHirIGoDg&amp;psig=AFQjCNE_AY7o85eqSgP6UT_QBinG_nXV7g&amp;ust=136814781069503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om/url?sa=i&amp;rct=j&amp;q=bilingual+education+us&amp;source=images&amp;cd=&amp;cad=rja&amp;docid=q80Y-oUgdoJBlM&amp;tbnid=XYQxdmF6XoZSDM:&amp;ved=0CAUQjRw&amp;url=http://www.gallup.com/poll/8782/does-bilingual-education-translate-success.aspx&amp;ei=HfeKUdPYHsfW0QGp0IHABQ&amp;psig=AFQjCNFsOq5Rlp_9Yy6-3e95oEwAmhuUIA&amp;ust=136814811122658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nglish+spanish+signs&amp;source=images&amp;cd=&amp;cad=rja&amp;docid=nHlsrEoeaK3TZM&amp;tbnid=p3vr0nIJfsRBZM:&amp;ved=0CAUQjRw&amp;url=http://www.trafficsafetywarehouse.com/Caution-Wet-Floor-Sign-English_Spanish/productinfo/14663/&amp;ei=wveKUbixM8fW0QGp0IHABQ&amp;psig=AFQjCNE_Yxre8PeAU_8HZpmIMZZBcxgF2Q&amp;ust=136814823616873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google.com/url?sa=i&amp;rct=j&amp;q=immigrants+low+paying+jobs&amp;source=images&amp;cd=&amp;docid=YQcDMK6u8ac8PM&amp;tbnid=9a-Ekmp5mmWAIM:&amp;ved=0CAUQjRw&amp;url=http://www.cnle.net/2008/01/americans-agree-that-immigrants-work-harder-than-whites/&amp;ei=IviKUYKrMoPG0QHZ54DYDQ&amp;psig=AFQjCNGdpKZSTWcNg2gUZhoP3kVEHNZIBw&amp;ust=1368148373013734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immigrants+low+paying+jobs&amp;source=images&amp;cd=&amp;cad=rja&amp;docid=PkTPyyl5_Bsl7M&amp;tbnid=jCbJS2YmXdF_mM:&amp;ved=0CAUQjRw&amp;url=http://www.menwithfoilhats.com/2010/07/farm-workers-take-our-jobs-please/&amp;ei=VfiKUd2XPIrL0gHm2oHQDg&amp;v6u=http://s-v6exp1-ds.metric.gstatic.com/gen_204?ip=71.253.194.133&amp;ts=1368062031045243&amp;auth=zpvrodnz57fctn32jmkqccvksuu7mqvt&amp;rndm=0.4479104600695091&amp;v6s=2&amp;v6t=8189&amp;psig=AFQjCNEI19z-rL2LUY0HGOslQJHbZjijzg&amp;ust=136814843107710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immigrants+hotel+maids&amp;source=images&amp;cd=&amp;cad=rja&amp;docid=mAHi2kgSW21opM&amp;tbnid=GdDxGa7BN9Nw2M:&amp;ved=0CAUQjRw&amp;url=http://hospitalityrisksolutions.com/2011/05/&amp;ei=_viKUbXMBtOP0QH2u4HACA&amp;psig=AFQjCNGhrPrp-s7K5IMKKbQ1_MecV2uVZQ&amp;ust=1368148533314919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immigrants+scientists&amp;source=images&amp;cd=&amp;cad=rja&amp;docid=Zr3-Z0k2zxYf-M&amp;tbnid=3rvt1IgJr-oVjM:&amp;ved=0CAUQjRw&amp;url=http://immigrationimpact.com/2011/03/31/house-subcommittee-hearing-highlights-us-need-for-foreign-scientists-and-engineers/&amp;ei=OPmKUe-kIorN0gG76IHIAg&amp;psig=AFQjCNHrCRHJYgOozg5lYBWvTH81XplkpA&amp;ust=136814866032282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john+glenn&amp;source=images&amp;cd=&amp;cad=rja&amp;docid=d9tmNTM2zC_v9M&amp;tbnid=RopMXBYaLhEz3M:&amp;ved=0CAUQjRw&amp;url=http://www.toledoblade.com/State/2011/07/17/An-enduring-American-hero.html&amp;ei=t_mKUbLtFuPG0wG4hoDgCw&amp;psig=AFQjCNEgIvUaW64-52yGDvUTJf7YO_j6aQ&amp;ust=136814876410359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john+glenn&amp;source=images&amp;cd=&amp;cad=rja&amp;docid=3kmV3HAFIZYbBM&amp;tbnid=GZwXbFZlkPvJbM:&amp;ved=0CAUQjRw&amp;url=http://en.wikipedia.org/wiki/John_Glenn&amp;ei=1PmKUYehH6nq0wGV7YDoBw&amp;psig=AFQjCNEgIvUaW64-52yGDvUTJf7YO_j6aQ&amp;ust=136814876410359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neil+armstrong&amp;source=images&amp;cd=&amp;cad=rja&amp;docid=MV0-Ie77PUDdxM&amp;tbnid=Udh4138cgNDXwM:&amp;ved=0CAUQjRw&amp;url=http://www.geeksofdoom.com/2012/08/25/astronaut-neil-armstrong-true-life-superhero-and-first-man-on-the-moon-dies-at-82&amp;ei=KPqKUai3Be7q0QHwrYCQDw&amp;psig=AFQjCNHDVRctlNQ_UPz-aE9vraT82IiOQg&amp;ust=1368148865733035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neil+armstrong&amp;source=images&amp;cd=&amp;cad=rja&amp;docid=JtW5Ro4qWxxLpM&amp;tbnid=ZvXVF_U7ZHQjrM:&amp;ved=0CAUQjRw&amp;url=http://www.nytimes.com/2012/08/26/science/space/neil-armstrong-dies-first-man-on-moon.html?pagewanted=all&amp;ei=DfqKUZzTCsTK0AHm_IHQDQ&amp;psig=AFQjCNHDVRctlNQ_UPz-aE9vraT82IiOQg&amp;ust=1368148865733035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sally+ride&amp;source=images&amp;cd=&amp;cad=rja&amp;docid=34TN5ZEsg5gB1M&amp;tbnid=B5WI6ngYhNtyvM:&amp;ved=0CAUQjRw&amp;url=http://en.wikipedia.org/wiki/Sally_Ride&amp;ei=kvqKUaqaC-O90gHE74CwAQ&amp;psig=AFQjCNFXCWtizz_LFsxOG4d3Y7Gh8JZBeA&amp;ust=1368149003315683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cell+phone+evolution&amp;source=images&amp;cd=&amp;cad=rja&amp;docid=BqcZWWOEZH8ZBM&amp;tbnid=zS__W8-4rAlQxM:&amp;ved=0CAUQjRw&amp;url=http://educationstormfront.wordpress.com/2012/03/08/apple-ipad-event-the-education-picture/&amp;ei=bvuKUdGUHqbJ0gHWw4C4Dg&amp;psig=AFQjCNGNr_bML6kSDEK8OVEp5WK5m0wZzw&amp;ust=1368149205289317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us+map+internet+service+2000&amp;source=images&amp;cd=&amp;cad=rja&amp;docid=AAhng8Z6l4Y3dM&amp;tbnid=uqm8KsKuj21KQM:&amp;ved=0CAUQjRw&amp;url=http://www.recovery.gov/News/featured/Pages/RuralSchoolstogetHigh-SpeedInternet.aspx&amp;ei=xfuKUczWIu3V0gGaloH4CA&amp;psig=AFQjCNEA2o9Dam5vxmQAdlIimg3woBwX6g&amp;ust=1368149309478221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us+immigration+by+country&amp;source=images&amp;cd=&amp;cad=rja&amp;docid=SbxS5TiAlgm00M&amp;tbnid=LDF6QF8RhnCOEM:&amp;ved=0CAUQjRw&amp;url=http://thedailybang.wordpress.com/page/11/&amp;ei=zvGKUaXfFcTK0AHm_IHQDQ&amp;bvm=bv.46226182,d.dmQ&amp;psig=AFQjCNFoh34EUaHv3uaAqzRngUepqV5_ng&amp;ust=1368146757959252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robots+factories+ford+&amp;source=images&amp;cd=&amp;cad=rja&amp;docid=AZVGoEQGIcoj-M&amp;tbnid=jjy8H-ttK9nzlM:&amp;ved=0CAUQjRw&amp;url=http://www.thedetroitbureau.com/2009/12/ford-offers-buyout-to-all-41000-u-s-workers/&amp;ei=Q_yKUfrCAcS60AG1-ICwDw&amp;psig=AFQjCNHqVQYTZSbRLz6GSINNWg4p_a0iFA&amp;ust=1368149434139130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robots+factories+ford+&amp;source=images&amp;cd=&amp;cad=rja&amp;docid=cNaiH9qLOHQxNM&amp;tbnid=AdJ-a-fYdDvtWM:&amp;ved=0CAUQjRw&amp;url=http://www.cartoonstock.com/directory/c/car_factories.asp&amp;ei=dvyKUcyKDo-t0AHYnIH4BQ&amp;psig=AFQjCNHqVQYTZSbRLz6GSINNWg4p_a0iFA&amp;ust=1368149434139130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robots+factories+ford+&amp;source=images&amp;cd=&amp;cad=rja&amp;docid=ZF9w08397rc2xM&amp;tbnid=kzNHlV8XlNgeaM:&amp;ved=0CAUQjRw&amp;url=http://www.huffingtonpost.com/martin-ford/china-factory-workers-robots_b_1809183.html&amp;ei=kfyKUbjvOcXS0gGr0oGoBg&amp;psig=AFQjCNHqVQYTZSbRLz6GSINNWg4p_a0iFA&amp;ust=1368149434139130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jonas+salk&amp;source=images&amp;cd=&amp;cad=rja&amp;docid=H8m2CH_Kan-9dM&amp;tbnid=SH6Ot-bl7OfNyM:&amp;ved=0CAUQjRw&amp;url=http://plakansmyseniormoments.blogspot.com/2008/04/our-remarkable-wexford-neighbor-dr-salk.html&amp;ei=yfyKUenJC7KP0QG794CIDQ&amp;psig=AFQjCNF3jgPoE7nON1GwSN1b5C0ne7Hj-g&amp;ust=136814956682353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jonas+salk&amp;source=images&amp;cd=&amp;cad=rja&amp;docid=WFOLbwezpNRxWM&amp;tbnid=ZKOsbjm4imB6FM:&amp;ved=0CAUQjRw&amp;url=http://www.time.com/time/covers/0,16641,19540329,00.html&amp;ei=3fyKUZv0O4Pf0gGuh4DQBQ&amp;psig=AFQjCNF3jgPoE7nON1GwSN1b5C0ne7Hj-g&amp;ust=1368149566823532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artificial+heart&amp;source=images&amp;cd=&amp;cad=rja&amp;docid=fobdraiYq6mhGM&amp;tbnid=h3hXV9eJmsycaM:&amp;ved=0CAUQjRw&amp;url=http://science.howstuffworks.com/innovation/everyday-innovations/artificial-heart.htm&amp;ei=Cf2KUaSTGcLp0AHH6IHQBA&amp;psig=AFQjCNHhBnxN7NVcOLD42QiE718p7awpZg&amp;ust=1368149638359696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us+outsourcing+statistics&amp;source=images&amp;cd=&amp;cad=rja&amp;docid=gAMiahMyjIo80M&amp;tbnid=T9_7raR1k7WCsM:&amp;ved=0CAUQjRw&amp;url=http://economics.uakron.edu/Portfolios/Fall2012/226/mmo15/Economic%20Writings/Outsourcing%20and%20its%20Effect%20on%20the%20US%20Economy.html&amp;ei=P_2KUerQJ6LF0QGdqYHADg&amp;psig=AFQjCNF10bsbrmTpgfn81sCT4iW05NlcJQ&amp;ust=1368149689907335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us+outsourcing+statistics+countries&amp;source=images&amp;cd=&amp;cad=rja&amp;docid=Gv40d8oxZx6CpM&amp;tbnid=266Mrnyu0YD7LM:&amp;ved=0CAUQjRw&amp;url=http://www.businessweek.com/articles/2012-03-15/outsourcing-a-passage-out-of-india&amp;ei=zP2KUaWKH6SO0QGVkIHAAQ&amp;psig=AFQjCNFjfAZiDmBrn5UfFN0OwQH6SEEqEg&amp;ust=136814982082298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us+immigration+by+country&amp;source=images&amp;cd=&amp;cad=rja&amp;docid=AFEaj6Y228tmIM&amp;tbnid=2tBxyTyTwc1XRM:&amp;ved=0CAUQjRw&amp;url=http://blogs.forrester.com/reineke_reitsma/09-09-07-infographic_us_immigration_explorer&amp;ei=ffKKUYuUBYfe0gH284CIDg&amp;bvm=bv.46226182,d.dmQ&amp;psig=AFQjCNFoh34EUaHv3uaAqzRngUepqV5_ng&amp;ust=136814675795925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advances+in+technology&amp;source=images&amp;cd=&amp;cad=rja&amp;docid=OZaJlyghrR80PM&amp;tbnid=s5ZVZtO4el9OFM:&amp;ved=0CAUQjRw&amp;url=http://italknews.net/technology/2012/02/keeping-latest-technology-gadgets/&amp;ei=-vKKUfPTCPDU0gHRvIDQCA&amp;bvm=bv.46226182,d.dmQ&amp;psig=AFQjCNHXpEWk4FAwtUhSiJwVmzU8d4lpdw&amp;ust=136814705981030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us+immigration+cubans&amp;source=images&amp;cd=&amp;cad=rja&amp;docid=myOPNMLjOw7s-M&amp;tbnid=IztXNYnWTYixUM:&amp;ved=0CAUQjRw&amp;url=http://en.wikipedia.org/wiki/Cuban_American&amp;ei=M_WKUdL0NuiW0QGfu4HAAQ&amp;psig=AFQjCNHGmMVCoxtaMDzTWuSAZyeHYC_EgQ&amp;ust=136814758162559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us+immigration+cuba+gonzalez&amp;source=images&amp;cd=&amp;cad=rja&amp;docid=s4ivU1y-OqF7xM&amp;tbnid=iFxsr3eWlG4GCM:&amp;ved=0CAUQjRw&amp;url=http://mnbookawards.wordpress.com/2013/01/27/2000-movement-and-change/&amp;ei=i_WKUYanLKq-0gGGyoHoBQ&amp;psig=AFQjCNFwP-TAJ5uAj7E8zhjHvI6PG1jG0g&amp;ust=13681477027325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us+immigration+mexico&amp;source=images&amp;cd=&amp;cad=rja&amp;docid=yVUtB_u8iIGWbM&amp;tbnid=v7AtQWSt4jcVaM:&amp;ved=0CAUQjRw&amp;url=http://united-states-immigration.com/&amp;ei=o_SKUZvxBejB0gGdroGICw&amp;psig=AFQjCNGmGFF9W8M6pOWm7s4UuKycT2a2rQ&amp;ust=136814746718258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Contemporary U.S.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 Effects of Immigration Policies: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Strain on </a:t>
            </a:r>
            <a:r>
              <a:rPr lang="en-US" sz="2600" u="sng" dirty="0" err="1" smtClean="0"/>
              <a:t>govt</a:t>
            </a:r>
            <a:r>
              <a:rPr lang="en-US" sz="2600" u="sng" dirty="0" smtClean="0"/>
              <a:t> services</a:t>
            </a:r>
            <a:r>
              <a:rPr lang="en-US" sz="2600" dirty="0" smtClean="0"/>
              <a:t> (</a:t>
            </a:r>
            <a:r>
              <a:rPr lang="en-US" sz="2600" dirty="0" err="1" smtClean="0"/>
              <a:t>ie</a:t>
            </a:r>
            <a:r>
              <a:rPr lang="en-US" sz="2600" dirty="0" smtClean="0"/>
              <a:t> schools, supported by tax dollars)</a:t>
            </a:r>
          </a:p>
          <a:p>
            <a:pPr lvl="1"/>
            <a:r>
              <a:rPr lang="en-US" sz="2600" dirty="0" smtClean="0"/>
              <a:t>b.  Offering </a:t>
            </a:r>
            <a:r>
              <a:rPr lang="en-US" sz="2600" u="sng" dirty="0" smtClean="0"/>
              <a:t>bilingual education</a:t>
            </a:r>
            <a:r>
              <a:rPr lang="en-US" sz="2600" dirty="0" smtClean="0"/>
              <a:t> (expensive)</a:t>
            </a:r>
          </a:p>
          <a:p>
            <a:pPr lvl="1"/>
            <a:r>
              <a:rPr lang="en-US" sz="2600" dirty="0" smtClean="0"/>
              <a:t>c. </a:t>
            </a:r>
            <a:r>
              <a:rPr lang="en-US" sz="2600" u="sng" dirty="0" smtClean="0"/>
              <a:t>Policing the border in TX, AZ, &amp; NM to prevent immigration</a:t>
            </a:r>
          </a:p>
          <a:p>
            <a:pPr lvl="1"/>
            <a:r>
              <a:rPr lang="en-US" sz="2600" dirty="0" smtClean="0"/>
              <a:t>d. Debate over </a:t>
            </a:r>
            <a:r>
              <a:rPr lang="en-US" sz="2600" u="sng" dirty="0" smtClean="0"/>
              <a:t>citizenship</a:t>
            </a:r>
            <a:r>
              <a:rPr lang="en-US" sz="2600" dirty="0" smtClean="0"/>
              <a:t> for illegal immigrants</a:t>
            </a:r>
          </a:p>
          <a:p>
            <a:pPr lvl="1"/>
            <a:r>
              <a:rPr lang="en-US" sz="2600" dirty="0" smtClean="0"/>
              <a:t>e. S</a:t>
            </a:r>
            <a:r>
              <a:rPr lang="en-US" sz="2600" u="sng" dirty="0" smtClean="0"/>
              <a:t>igns &amp; instructions in Spanish</a:t>
            </a:r>
            <a:endParaRPr lang="en-US" sz="2600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zcentral.com/i/8/9/2/PHP4C37E163572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399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ilc.org/x/What_We_Do/Education/Higher_Education/MAP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4601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.gallup.com/GPTB/educaYouth/20030708_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320" y="228600"/>
            <a:ext cx="916432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rafficsafetywarehouse.com/images/MutualCautionFloorSig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4. Contributions of Immigrants:</a:t>
            </a:r>
          </a:p>
          <a:p>
            <a:pPr lvl="1"/>
            <a:r>
              <a:rPr lang="en-US" sz="2600" dirty="0" smtClean="0"/>
              <a:t>a. Diversity of </a:t>
            </a:r>
            <a:r>
              <a:rPr lang="en-US" sz="2600" u="sng" dirty="0" smtClean="0"/>
              <a:t>music, the arts, and literature</a:t>
            </a:r>
          </a:p>
          <a:p>
            <a:pPr lvl="1"/>
            <a:r>
              <a:rPr lang="en-US" sz="2600" dirty="0" smtClean="0"/>
              <a:t>b.  Immigrants take </a:t>
            </a:r>
            <a:r>
              <a:rPr lang="en-US" sz="2600" u="sng" dirty="0" smtClean="0"/>
              <a:t>low paying, manual labor jobs</a:t>
            </a:r>
          </a:p>
          <a:p>
            <a:pPr lvl="1"/>
            <a:r>
              <a:rPr lang="en-US" sz="2600" dirty="0" smtClean="0"/>
              <a:t>c. Expanded source of engineers &amp; scientists esp. from </a:t>
            </a:r>
            <a:r>
              <a:rPr lang="en-US" sz="2600" u="sng" dirty="0" smtClean="0"/>
              <a:t>Asia &amp; Eastern Europe</a:t>
            </a:r>
            <a:endParaRPr lang="en-US" sz="2600" u="sn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nle.net/wp-images/pew-immigrant-white-wor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7282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enwithfoilhats.com/wp-content/uploads/2010/07/migrant_workers_ji.top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07126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hospitalityrisksolutions.files.wordpress.com/2010/08/hotel-room-cleanlin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6372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migrationimpact.com/wp-content/uploads/2011/03/4703476042_ee16fb6959_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914" y="381000"/>
            <a:ext cx="917591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82000" cy="1143000"/>
          </a:xfrm>
        </p:spPr>
        <p:txBody>
          <a:bodyPr>
            <a:noAutofit/>
          </a:bodyPr>
          <a:lstStyle/>
          <a:p>
            <a:r>
              <a:rPr lang="en-US" sz="4100" dirty="0" smtClean="0"/>
              <a:t>A. </a:t>
            </a:r>
            <a:r>
              <a:rPr lang="en-US" sz="4100" u="sng" dirty="0" smtClean="0"/>
              <a:t>Society</a:t>
            </a:r>
            <a:r>
              <a:rPr lang="en-US" sz="4100" dirty="0" smtClean="0"/>
              <a:t> has </a:t>
            </a:r>
            <a:r>
              <a:rPr lang="en-US" sz="4100" smtClean="0"/>
              <a:t>changed </a:t>
            </a:r>
            <a:r>
              <a:rPr lang="en-US" sz="4100" smtClean="0"/>
              <a:t>over</a:t>
            </a:r>
            <a:r>
              <a:rPr lang="en-US" sz="4100" smtClean="0"/>
              <a:t> the </a:t>
            </a:r>
            <a:r>
              <a:rPr lang="en-US" sz="4100" dirty="0" smtClean="0"/>
              <a:t>past 50 years. WHY?</a:t>
            </a:r>
            <a:endParaRPr lang="en-US" sz="4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1. New waves of </a:t>
            </a:r>
            <a:r>
              <a:rPr lang="en-US" sz="3000" u="sng" dirty="0" smtClean="0"/>
              <a:t>immigration</a:t>
            </a:r>
          </a:p>
          <a:p>
            <a:r>
              <a:rPr lang="en-US" sz="3000" dirty="0" smtClean="0"/>
              <a:t>2. </a:t>
            </a:r>
            <a:r>
              <a:rPr lang="en-US" sz="3000" u="sng" dirty="0" smtClean="0"/>
              <a:t>Scientific</a:t>
            </a:r>
            <a:r>
              <a:rPr lang="en-US" sz="3000" dirty="0" smtClean="0"/>
              <a:t> and </a:t>
            </a:r>
            <a:r>
              <a:rPr lang="en-US" sz="3000" u="sng" dirty="0" smtClean="0"/>
              <a:t>technological</a:t>
            </a:r>
            <a:r>
              <a:rPr lang="en-US" sz="3000" dirty="0" smtClean="0"/>
              <a:t> advances</a:t>
            </a:r>
            <a:endParaRPr lang="en-US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Advancements in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10600" cy="4389120"/>
          </a:xfrm>
        </p:spPr>
        <p:txBody>
          <a:bodyPr/>
          <a:lstStyle/>
          <a:p>
            <a:r>
              <a:rPr lang="en-US" sz="2900" dirty="0" smtClean="0"/>
              <a:t>1. The Space Program supported by </a:t>
            </a:r>
            <a:r>
              <a:rPr lang="en-US" sz="2900" u="sng" dirty="0" smtClean="0"/>
              <a:t>JFK</a:t>
            </a:r>
            <a:r>
              <a:rPr lang="en-US" sz="2900" dirty="0" smtClean="0"/>
              <a:t> in the 1960s was a triumph.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John Glenn </a:t>
            </a:r>
            <a:r>
              <a:rPr lang="en-US" sz="2600" dirty="0" smtClean="0"/>
              <a:t>(1962) =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American to orbit in space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Neil Armstrong </a:t>
            </a:r>
            <a:r>
              <a:rPr lang="en-US" sz="2600" dirty="0" smtClean="0"/>
              <a:t>(1969) =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person to step on the moon – “That’s one small step for man, </a:t>
            </a:r>
            <a:r>
              <a:rPr lang="en-US" sz="2600" u="sng" dirty="0" smtClean="0"/>
              <a:t>one giant leap for mankind</a:t>
            </a:r>
            <a:r>
              <a:rPr lang="en-US" sz="2600" dirty="0" smtClean="0"/>
              <a:t>.”</a:t>
            </a:r>
          </a:p>
          <a:p>
            <a:pPr lvl="1"/>
            <a:r>
              <a:rPr lang="en-US" sz="2600" dirty="0" smtClean="0"/>
              <a:t>c. Sally Ride (1983) =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U.S. female astronaut to orbit in space.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oledoblade.com/image/2011/07/17/800x_b1_cCM_z_cT/john-glenn-1962-turns-90-7-17-2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5044284" cy="6172200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4/48/JohnGlenn.jpg/250px-JohnGlen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136" y="838200"/>
            <a:ext cx="4090864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geeksofdoom.com/GoD/img/2012/08/2012-08-25-neil_armstro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205976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raphics8.nytimes.com/images/2012/08/26/science/space/sub-a1-armstrong/sub-a1-armstrong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thumb/a/a4/Ride-s.jpg/220px-Ride-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4077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/>
          <a:lstStyle/>
          <a:p>
            <a:r>
              <a:rPr lang="en-US" sz="2800" dirty="0" smtClean="0"/>
              <a:t>2. Improvements in technology and media = better access to </a:t>
            </a:r>
            <a:r>
              <a:rPr lang="en-US" sz="2800" u="sng" dirty="0" smtClean="0"/>
              <a:t>global views</a:t>
            </a:r>
            <a:r>
              <a:rPr lang="en-US" sz="2800" dirty="0" smtClean="0"/>
              <a:t> and </a:t>
            </a:r>
            <a:r>
              <a:rPr lang="en-US" sz="2800" u="sng" dirty="0" smtClean="0"/>
              <a:t>information</a:t>
            </a:r>
            <a:r>
              <a:rPr lang="en-US" sz="2800" dirty="0" smtClean="0"/>
              <a:t> for </a:t>
            </a:r>
            <a:r>
              <a:rPr lang="en-US" sz="2800" u="sng" dirty="0" smtClean="0"/>
              <a:t>rural areas, businesses, and consumers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cable TV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24 hour new programs </a:t>
            </a:r>
            <a:r>
              <a:rPr lang="en-US" sz="2600" dirty="0" smtClean="0"/>
              <a:t>(</a:t>
            </a:r>
            <a:r>
              <a:rPr lang="en-US" sz="2600" dirty="0" err="1" smtClean="0"/>
              <a:t>ie</a:t>
            </a:r>
            <a:r>
              <a:rPr lang="en-US" sz="2600" dirty="0" smtClean="0"/>
              <a:t>. CNN)</a:t>
            </a:r>
          </a:p>
          <a:p>
            <a:pPr lvl="1"/>
            <a:r>
              <a:rPr lang="en-US" sz="2600" dirty="0" smtClean="0"/>
              <a:t>c. </a:t>
            </a:r>
            <a:r>
              <a:rPr lang="en-US" sz="2600" u="sng" dirty="0" smtClean="0"/>
              <a:t>Cellular phones with GPS capability</a:t>
            </a:r>
          </a:p>
          <a:p>
            <a:pPr lvl="1"/>
            <a:r>
              <a:rPr lang="en-US" sz="2600" dirty="0" smtClean="0"/>
              <a:t>d. </a:t>
            </a:r>
            <a:r>
              <a:rPr lang="en-US" sz="2600" u="sng" dirty="0" smtClean="0"/>
              <a:t>World Wide Web</a:t>
            </a:r>
            <a:endParaRPr lang="en-US" sz="2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educationstormfront.files.wordpress.com/2012/03/phone-evolu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37" y="762000"/>
            <a:ext cx="919733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recovery.gov/News/featured/PublishingImages/ruralbroadband_lan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066800"/>
            <a:ext cx="92202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3. Changes in Work, School, and Health Care</a:t>
            </a:r>
          </a:p>
          <a:p>
            <a:r>
              <a:rPr lang="en-US" dirty="0" smtClean="0"/>
              <a:t>a. </a:t>
            </a:r>
            <a:r>
              <a:rPr lang="en-US" b="1" dirty="0" smtClean="0"/>
              <a:t>Telecommuting</a:t>
            </a:r>
            <a:r>
              <a:rPr lang="en-US" dirty="0" smtClean="0"/>
              <a:t> – </a:t>
            </a:r>
            <a:r>
              <a:rPr lang="en-US" u="sng" dirty="0" smtClean="0"/>
              <a:t>people work from home via the internet</a:t>
            </a:r>
          </a:p>
          <a:p>
            <a:r>
              <a:rPr lang="en-US" dirty="0" smtClean="0"/>
              <a:t>b. </a:t>
            </a:r>
            <a:r>
              <a:rPr lang="en-US" b="1" dirty="0" smtClean="0"/>
              <a:t>Distance Learning</a:t>
            </a:r>
            <a:r>
              <a:rPr lang="en-US" dirty="0" smtClean="0"/>
              <a:t> = </a:t>
            </a:r>
            <a:r>
              <a:rPr lang="en-US" u="sng" dirty="0" smtClean="0"/>
              <a:t>people can take online courses.</a:t>
            </a:r>
          </a:p>
          <a:p>
            <a:r>
              <a:rPr lang="en-US" dirty="0" smtClean="0"/>
              <a:t>c. Rapid growth of </a:t>
            </a:r>
            <a:r>
              <a:rPr lang="en-US" u="sng" dirty="0" smtClean="0"/>
              <a:t>service industries related to technology </a:t>
            </a:r>
            <a:r>
              <a:rPr lang="en-US" dirty="0" smtClean="0"/>
              <a:t>(computer repair, on-line sales, &amp; costumer service)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00600"/>
          </a:xfrm>
        </p:spPr>
        <p:txBody>
          <a:bodyPr/>
          <a:lstStyle/>
          <a:p>
            <a:r>
              <a:rPr lang="en-US" dirty="0" smtClean="0"/>
              <a:t>d. Computer-controlled </a:t>
            </a:r>
            <a:r>
              <a:rPr lang="en-US" u="sng" dirty="0" smtClean="0"/>
              <a:t>robotics</a:t>
            </a:r>
            <a:r>
              <a:rPr lang="en-US" dirty="0" smtClean="0"/>
              <a:t> reduced need for </a:t>
            </a:r>
            <a:r>
              <a:rPr lang="en-US" u="sng" dirty="0" smtClean="0"/>
              <a:t>factory workers</a:t>
            </a:r>
          </a:p>
          <a:p>
            <a:r>
              <a:rPr lang="en-US" dirty="0" smtClean="0"/>
              <a:t>e. Medical research including </a:t>
            </a:r>
            <a:r>
              <a:rPr lang="en-US" u="sng" dirty="0" smtClean="0"/>
              <a:t>Dr. Jonas Salk </a:t>
            </a:r>
            <a:r>
              <a:rPr lang="en-US" dirty="0" smtClean="0"/>
              <a:t>(developed polio vaccine), </a:t>
            </a:r>
            <a:r>
              <a:rPr lang="en-US" u="sng" dirty="0" smtClean="0"/>
              <a:t>artificial hearts, MRI, &amp; organ transplants</a:t>
            </a:r>
          </a:p>
          <a:p>
            <a:r>
              <a:rPr lang="en-US" dirty="0" smtClean="0"/>
              <a:t>f.  Telecommunications enabled American companies to use </a:t>
            </a:r>
            <a:r>
              <a:rPr lang="en-US" u="sng" dirty="0" smtClean="0"/>
              <a:t>outsourcing and </a:t>
            </a:r>
            <a:r>
              <a:rPr lang="en-US" u="sng" dirty="0" err="1" smtClean="0"/>
              <a:t>offshoring</a:t>
            </a:r>
            <a:r>
              <a:rPr lang="en-US" u="sng" dirty="0" smtClean="0"/>
              <a:t> to hire overseas employers for low wages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dailybang.files.wordpress.com/2011/07/05-us-immigra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11119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thedetroitbureau.com/wp-content/uploads/2009/12/Ford-Plant-Robo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204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cartoonstock.com/lowres/jmo2060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7923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thelightsinthetunnel.com/manufacturingjob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448" y="685800"/>
            <a:ext cx="9172448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2.bp.blogspot.com/_93yxiAXcKgg/SBOenfI_fOI/AAAAAAAAAMc/PE1TCKogAQM/s400/Jonas+Sal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0"/>
            <a:ext cx="74523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g.timeinc.net/time/magazine/archive/covers/1954/1101540329_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044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tatic.ddmcdn.com/gif/artificial-heart-abiocor-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87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blogs.ubc.ca/brittanylabron/files/2010/11/why-outsourc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82504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bwbx.io/cms/2012-03-15/comp_outsourcing12__01inline__4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01" y="0"/>
            <a:ext cx="9089199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s.forrester.com/f/b/_tp/.a/6a00d8341c50bf53ef0120a5528170970b-800w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1052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talknews.net/wp-content/uploads/2012/02/latest-gadgets-te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78901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Immigration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/>
          <a:lstStyle/>
          <a:p>
            <a:r>
              <a:rPr lang="en-US" sz="2800" dirty="0" smtClean="0"/>
              <a:t>1. Since 1970, immigration has increased from </a:t>
            </a:r>
            <a:r>
              <a:rPr lang="en-US" sz="2800" u="sng" dirty="0" smtClean="0"/>
              <a:t>Asia &amp; Latin America</a:t>
            </a:r>
          </a:p>
          <a:p>
            <a:r>
              <a:rPr lang="en-US" sz="2800" dirty="0" smtClean="0"/>
              <a:t>2. </a:t>
            </a:r>
            <a:r>
              <a:rPr lang="en-US" sz="2800" u="sng" dirty="0" smtClean="0"/>
              <a:t>Political freedom &amp; economic opportunities </a:t>
            </a:r>
            <a:r>
              <a:rPr lang="en-US" sz="2800" dirty="0" smtClean="0"/>
              <a:t>pull people to the U.S.</a:t>
            </a:r>
          </a:p>
          <a:p>
            <a:pPr lvl="1"/>
            <a:r>
              <a:rPr lang="en-US" sz="2600" dirty="0" smtClean="0"/>
              <a:t>a. </a:t>
            </a:r>
            <a:r>
              <a:rPr lang="en-US" sz="2600" u="sng" dirty="0" smtClean="0"/>
              <a:t>Cubans</a:t>
            </a:r>
            <a:r>
              <a:rPr lang="en-US" sz="2600" dirty="0" smtClean="0"/>
              <a:t> fled to Florida after Castro seized power in 1959</a:t>
            </a:r>
          </a:p>
          <a:p>
            <a:pPr lvl="1"/>
            <a:r>
              <a:rPr lang="en-US" sz="2600" dirty="0" smtClean="0"/>
              <a:t>b. </a:t>
            </a:r>
            <a:r>
              <a:rPr lang="en-US" sz="2600" u="sng" dirty="0" smtClean="0"/>
              <a:t>Mexicans</a:t>
            </a:r>
            <a:r>
              <a:rPr lang="en-US" sz="2600" dirty="0" smtClean="0"/>
              <a:t> came in search of jobs.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9/9e/Census_Bureau_2000,_Cubans_in_the_United_States.png/420px-Census_Bureau_2000,_Cubans_in_the_United_Stat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036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nbookawards.files.wordpress.com/2013/01/elian-gonzale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6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nited-states-immigration.com/wp-content/uploads/2013/03/United-States-immigration-policy-c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810" y="228600"/>
            <a:ext cx="917881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417</Words>
  <Application>Microsoft Office PowerPoint</Application>
  <PresentationFormat>On-screen Show (4:3)</PresentationFormat>
  <Paragraphs>36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Contemporary U.S.</vt:lpstr>
      <vt:lpstr>A. Society has changed over the past 50 years. WHY?</vt:lpstr>
      <vt:lpstr>PowerPoint Presentation</vt:lpstr>
      <vt:lpstr>PowerPoint Presentation</vt:lpstr>
      <vt:lpstr>PowerPoint Presentation</vt:lpstr>
      <vt:lpstr>B. Immigration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Advancements in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U.S.</dc:title>
  <dc:creator>Aaron</dc:creator>
  <cp:lastModifiedBy>hooksal</cp:lastModifiedBy>
  <cp:revision>6</cp:revision>
  <dcterms:created xsi:type="dcterms:W3CDTF">2013-04-20T19:07:19Z</dcterms:created>
  <dcterms:modified xsi:type="dcterms:W3CDTF">2015-01-04T21:56:21Z</dcterms:modified>
</cp:coreProperties>
</file>