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8"/>
  </p:notesMasterIdLst>
  <p:sldIdLst>
    <p:sldId id="257" r:id="rId2"/>
    <p:sldId id="258" r:id="rId3"/>
    <p:sldId id="313" r:id="rId4"/>
    <p:sldId id="311" r:id="rId5"/>
    <p:sldId id="314" r:id="rId6"/>
    <p:sldId id="260" r:id="rId7"/>
    <p:sldId id="316" r:id="rId8"/>
    <p:sldId id="261" r:id="rId9"/>
    <p:sldId id="317" r:id="rId10"/>
    <p:sldId id="320" r:id="rId11"/>
    <p:sldId id="321" r:id="rId12"/>
    <p:sldId id="263" r:id="rId13"/>
    <p:sldId id="322" r:id="rId14"/>
    <p:sldId id="323" r:id="rId15"/>
    <p:sldId id="264" r:id="rId16"/>
    <p:sldId id="265" r:id="rId17"/>
    <p:sldId id="324" r:id="rId18"/>
    <p:sldId id="266" r:id="rId19"/>
    <p:sldId id="326" r:id="rId20"/>
    <p:sldId id="267" r:id="rId21"/>
    <p:sldId id="268" r:id="rId22"/>
    <p:sldId id="327" r:id="rId23"/>
    <p:sldId id="328" r:id="rId24"/>
    <p:sldId id="269" r:id="rId25"/>
    <p:sldId id="270" r:id="rId26"/>
    <p:sldId id="330" r:id="rId27"/>
    <p:sldId id="329" r:id="rId28"/>
    <p:sldId id="272" r:id="rId29"/>
    <p:sldId id="273" r:id="rId30"/>
    <p:sldId id="339" r:id="rId31"/>
    <p:sldId id="274" r:id="rId32"/>
    <p:sldId id="342" r:id="rId33"/>
    <p:sldId id="275" r:id="rId34"/>
    <p:sldId id="349" r:id="rId35"/>
    <p:sldId id="350" r:id="rId36"/>
    <p:sldId id="351" r:id="rId37"/>
    <p:sldId id="355" r:id="rId38"/>
    <p:sldId id="356" r:id="rId39"/>
    <p:sldId id="276" r:id="rId40"/>
    <p:sldId id="360" r:id="rId41"/>
    <p:sldId id="358" r:id="rId42"/>
    <p:sldId id="277" r:id="rId43"/>
    <p:sldId id="278" r:id="rId44"/>
    <p:sldId id="279" r:id="rId45"/>
    <p:sldId id="361" r:id="rId46"/>
    <p:sldId id="362" r:id="rId47"/>
    <p:sldId id="363" r:id="rId48"/>
    <p:sldId id="386" r:id="rId49"/>
    <p:sldId id="387" r:id="rId50"/>
    <p:sldId id="364" r:id="rId51"/>
    <p:sldId id="280" r:id="rId52"/>
    <p:sldId id="366" r:id="rId53"/>
    <p:sldId id="367" r:id="rId54"/>
    <p:sldId id="368" r:id="rId55"/>
    <p:sldId id="370" r:id="rId56"/>
    <p:sldId id="281" r:id="rId57"/>
    <p:sldId id="372" r:id="rId58"/>
    <p:sldId id="375" r:id="rId59"/>
    <p:sldId id="376" r:id="rId60"/>
    <p:sldId id="377" r:id="rId61"/>
    <p:sldId id="430" r:id="rId62"/>
    <p:sldId id="282" r:id="rId63"/>
    <p:sldId id="379" r:id="rId64"/>
    <p:sldId id="378" r:id="rId65"/>
    <p:sldId id="283" r:id="rId66"/>
    <p:sldId id="380" r:id="rId67"/>
    <p:sldId id="381" r:id="rId68"/>
    <p:sldId id="382" r:id="rId69"/>
    <p:sldId id="388" r:id="rId70"/>
    <p:sldId id="284" r:id="rId71"/>
    <p:sldId id="285" r:id="rId72"/>
    <p:sldId id="408" r:id="rId73"/>
    <p:sldId id="403" r:id="rId74"/>
    <p:sldId id="404" r:id="rId75"/>
    <p:sldId id="405" r:id="rId76"/>
    <p:sldId id="406" r:id="rId77"/>
    <p:sldId id="407" r:id="rId78"/>
    <p:sldId id="286" r:id="rId79"/>
    <p:sldId id="410" r:id="rId80"/>
    <p:sldId id="411" r:id="rId81"/>
    <p:sldId id="413" r:id="rId82"/>
    <p:sldId id="414" r:id="rId83"/>
    <p:sldId id="287" r:id="rId84"/>
    <p:sldId id="415" r:id="rId85"/>
    <p:sldId id="288" r:id="rId86"/>
    <p:sldId id="416" r:id="rId87"/>
    <p:sldId id="417" r:id="rId88"/>
    <p:sldId id="289" r:id="rId89"/>
    <p:sldId id="418" r:id="rId90"/>
    <p:sldId id="422" r:id="rId91"/>
    <p:sldId id="423" r:id="rId92"/>
    <p:sldId id="425" r:id="rId93"/>
    <p:sldId id="426" r:id="rId94"/>
    <p:sldId id="427" r:id="rId95"/>
    <p:sldId id="432" r:id="rId96"/>
    <p:sldId id="429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16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8A467-6A15-4D02-A16F-2123E9EAB53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930A4-737D-493E-9CBE-FCF7B3987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9795AF-0520-40BE-9139-89B857A6C6F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EC7ECA-3209-4666-BD1E-DD4B861C57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d/d7/Forcing_Slavery_Freesoilers_Throat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DredScott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1/10/President-Jefferson-Davis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//upload.wikimedia.org/wikipedia/commons/3/39/Charleston_Harbor_1861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0/05/Sumter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upload.wikimedia.org/wikipedia/commons/9/9e/Bodies_on_the_battlefield_at_antietam.jp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memory.loc.gov/cgi-bin/query/r?ammem/presp:@field(NUMBER+@band(cph+3a05802))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//upload.wikimedia.org/wikipedia/commons/5/57/Emancipation_Proclamation.PN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//upload.wikimedia.org/wikipedia/commons/7/76/TRUMP.JPG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//upload.wikimedia.org/wikipedia/commons/8/80/EMANCI4.jpg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//upload.wikimedia.org/wikipedia/commons/8/86/The_Storming_of_Ft_Wagner-lithograph_by_Kurz_and_Allison_1890.jpg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//upload.wikimedia.org/wikipedia/commons/7/70/4th_United_States_Colored_Infantry.jpg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//upload.wikimedia.org/wikipedia/commons/c/cb/DutchGapb.jpg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//upload.wikimedia.org/wikipedia/commons/e/e6/Abraham_Lincoln_giving_his_second_Inaugural_Address_(4_March_1865).jpg" TargetMode="Externa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1/Abraham_Lincoln_186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//upload.wikimedia.org/wikipedia/commons/e/ea/The_Assassination_of_President_Lincoln_-_Currier_and_Ives_2.png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//upload.wikimedia.org/wikipedia/commons/9/9e/Booth_escape_route.svg" TargetMode="Externa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 Tensions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ile:Forcing Slavery Freesoilers Throa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98" y="609600"/>
            <a:ext cx="8990002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www.regentsprep.org/regents/ushisgov/themes/immigration/images/kansasnebraska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87388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</a:t>
            </a:r>
            <a:r>
              <a:rPr lang="en-US" u="sng" dirty="0" smtClean="0"/>
              <a:t>Bleeding Kansas (1856)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Because of </a:t>
            </a:r>
            <a:r>
              <a:rPr lang="en-US" sz="2800" u="sng" dirty="0" smtClean="0"/>
              <a:t>popular sovereignty</a:t>
            </a:r>
            <a:r>
              <a:rPr lang="en-US" sz="2800" dirty="0" smtClean="0"/>
              <a:t>, there was a race by </a:t>
            </a:r>
            <a:r>
              <a:rPr lang="en-US" sz="2800" u="sng" dirty="0" smtClean="0"/>
              <a:t>slave owners</a:t>
            </a:r>
            <a:r>
              <a:rPr lang="en-US" sz="2800" dirty="0" smtClean="0"/>
              <a:t> &amp; </a:t>
            </a:r>
            <a:r>
              <a:rPr lang="en-US" sz="2800" u="sng" dirty="0" smtClean="0"/>
              <a:t>abolitionists</a:t>
            </a:r>
            <a:r>
              <a:rPr lang="en-US" sz="2800" dirty="0" smtClean="0"/>
              <a:t> to </a:t>
            </a:r>
            <a:r>
              <a:rPr lang="en-US" sz="2800" u="sng" dirty="0" smtClean="0"/>
              <a:t>populate</a:t>
            </a:r>
            <a:r>
              <a:rPr lang="en-US" sz="2800" dirty="0" smtClean="0"/>
              <a:t> Kansas</a:t>
            </a:r>
          </a:p>
          <a:p>
            <a:r>
              <a:rPr lang="en-US" sz="2800" dirty="0" smtClean="0"/>
              <a:t>2. Violence left </a:t>
            </a:r>
            <a:r>
              <a:rPr lang="en-US" sz="2800" u="sng" dirty="0" smtClean="0"/>
              <a:t>hundreds</a:t>
            </a:r>
            <a:r>
              <a:rPr lang="en-US" sz="2800" dirty="0" smtClean="0"/>
              <a:t> dead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http://www.kshs.org/ksmemory/KM90400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4597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http://www.nps.gov/history/history/online_books/civil_war_series/14/images/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37" y="914400"/>
            <a:ext cx="912046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u="sng" dirty="0" err="1" smtClean="0"/>
              <a:t>Dred</a:t>
            </a:r>
            <a:r>
              <a:rPr lang="en-US" u="sng" dirty="0" smtClean="0"/>
              <a:t> Scott Decision (1857)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1. Scott </a:t>
            </a:r>
            <a:r>
              <a:rPr lang="en-US" sz="2800" u="sng" dirty="0" smtClean="0"/>
              <a:t>sued</a:t>
            </a:r>
            <a:r>
              <a:rPr lang="en-US" sz="2800" dirty="0" smtClean="0"/>
              <a:t> for his </a:t>
            </a:r>
            <a:r>
              <a:rPr lang="en-US" sz="2800" u="sng" dirty="0" smtClean="0"/>
              <a:t>freedom</a:t>
            </a:r>
            <a:r>
              <a:rPr lang="en-US" sz="2800" dirty="0" smtClean="0"/>
              <a:t> b/c he had lived in a </a:t>
            </a:r>
            <a:r>
              <a:rPr lang="en-US" sz="2800" u="sng" dirty="0" smtClean="0"/>
              <a:t>free</a:t>
            </a:r>
            <a:r>
              <a:rPr lang="en-US" sz="2800" dirty="0" smtClean="0"/>
              <a:t> state</a:t>
            </a:r>
          </a:p>
          <a:p>
            <a:r>
              <a:rPr lang="en-US" sz="2800" dirty="0" smtClean="0"/>
              <a:t>2. The Supreme Court ruled:</a:t>
            </a:r>
          </a:p>
          <a:p>
            <a:pPr lvl="1"/>
            <a:r>
              <a:rPr lang="en-US" sz="2800" dirty="0" smtClean="0"/>
              <a:t>a. </a:t>
            </a:r>
            <a:r>
              <a:rPr lang="en-US" sz="2800" u="sng" dirty="0" smtClean="0"/>
              <a:t>blacks</a:t>
            </a:r>
            <a:r>
              <a:rPr lang="en-US" sz="2800" dirty="0" smtClean="0"/>
              <a:t> were NOT </a:t>
            </a:r>
            <a:r>
              <a:rPr lang="en-US" sz="2800" u="sng" dirty="0" smtClean="0"/>
              <a:t>citizens</a:t>
            </a:r>
            <a:r>
              <a:rPr lang="en-US" sz="2800" dirty="0" smtClean="0"/>
              <a:t> &amp; could not sue </a:t>
            </a:r>
          </a:p>
          <a:p>
            <a:pPr lvl="1"/>
            <a:r>
              <a:rPr lang="en-US" sz="2800" dirty="0" smtClean="0"/>
              <a:t>b. Congress could NOT </a:t>
            </a:r>
            <a:r>
              <a:rPr lang="en-US" sz="2800" u="sng" dirty="0" smtClean="0"/>
              <a:t>forbid slavery</a:t>
            </a:r>
          </a:p>
          <a:p>
            <a:pPr lvl="1">
              <a:buNone/>
            </a:pPr>
            <a:r>
              <a:rPr lang="en-US" sz="2800" dirty="0" smtClean="0"/>
              <a:t>3. </a:t>
            </a:r>
            <a:r>
              <a:rPr lang="en-US" sz="2800" u="sng" dirty="0" smtClean="0"/>
              <a:t>South</a:t>
            </a:r>
            <a:r>
              <a:rPr lang="en-US" sz="2800" dirty="0" smtClean="0"/>
              <a:t> loved decision; </a:t>
            </a:r>
            <a:r>
              <a:rPr lang="en-US" sz="2800" u="sng" dirty="0" smtClean="0"/>
              <a:t>Northerners</a:t>
            </a:r>
            <a:r>
              <a:rPr lang="en-US" sz="2800" dirty="0" smtClean="0"/>
              <a:t> were outraged!</a:t>
            </a:r>
          </a:p>
          <a:p>
            <a:pPr lvl="1">
              <a:buNone/>
            </a:pPr>
            <a:endParaRPr lang="en-US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8130" name="Picture 2" descr="http://wpcontent.answcdn.com/wikipedia/commons/thumb/9/97/DredScott.jpg/220px-DredScot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4819160" cy="683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http://img.groundspeak.com/waymarking/fd8425e4-9d02-4003-a0f0-b62f4b4372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u="sng" dirty="0" smtClean="0"/>
              <a:t>Election of 1860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Four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candidates </a:t>
            </a:r>
          </a:p>
          <a:p>
            <a:r>
              <a:rPr lang="en-US" sz="2800" dirty="0" smtClean="0"/>
              <a:t>1. Abraham Lincoln, a </a:t>
            </a:r>
            <a:r>
              <a:rPr lang="en-US" sz="2800" u="sng" dirty="0" smtClean="0"/>
              <a:t>Republican</a:t>
            </a:r>
            <a:r>
              <a:rPr lang="en-US" sz="2800" dirty="0" smtClean="0"/>
              <a:t>, won the electoral majority; but only </a:t>
            </a:r>
            <a:r>
              <a:rPr lang="en-US" sz="2800" u="sng" dirty="0" smtClean="0"/>
              <a:t>40%</a:t>
            </a:r>
            <a:r>
              <a:rPr lang="en-US" sz="2800" dirty="0" smtClean="0"/>
              <a:t> of the </a:t>
            </a:r>
            <a:r>
              <a:rPr lang="en-US" sz="2800" u="sng" dirty="0" smtClean="0"/>
              <a:t>popular</a:t>
            </a:r>
            <a:r>
              <a:rPr lang="en-US" sz="2800" dirty="0" smtClean="0"/>
              <a:t> vote</a:t>
            </a:r>
          </a:p>
          <a:p>
            <a:r>
              <a:rPr lang="en-US" sz="2800" dirty="0" smtClean="0"/>
              <a:t>2. </a:t>
            </a:r>
            <a:r>
              <a:rPr lang="en-US" sz="2800" u="sng" dirty="0" smtClean="0"/>
              <a:t>Southerners</a:t>
            </a:r>
            <a:r>
              <a:rPr lang="en-US" sz="2800" dirty="0" smtClean="0"/>
              <a:t> hated Lincoln – “</a:t>
            </a:r>
            <a:r>
              <a:rPr lang="en-US" sz="2800" u="sng" dirty="0" smtClean="0"/>
              <a:t>A house divided against itself can not stand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3.bp.blogspot.com/_n0kOLTsDBsw/TNXTisqh__I/AAAAAAAABMA/tOmGCVvfivQ/s1600/ElectoralCollege1860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1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u="sng" dirty="0" smtClean="0"/>
              <a:t>Compromise of 1850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1. 1849 - </a:t>
            </a:r>
            <a:r>
              <a:rPr lang="en-US" sz="2800" u="sng" dirty="0" smtClean="0"/>
              <a:t>gold </a:t>
            </a:r>
            <a:r>
              <a:rPr lang="en-US" sz="2800" dirty="0" smtClean="0"/>
              <a:t>was discovered in </a:t>
            </a:r>
            <a:r>
              <a:rPr lang="en-US" sz="2800" u="sng" dirty="0" smtClean="0"/>
              <a:t>California</a:t>
            </a:r>
          </a:p>
          <a:p>
            <a:pPr lvl="1"/>
            <a:r>
              <a:rPr lang="en-US" sz="2800" dirty="0" smtClean="0"/>
              <a:t>a. Within a year, the </a:t>
            </a:r>
            <a:r>
              <a:rPr lang="en-US" sz="2800" u="sng" dirty="0" smtClean="0"/>
              <a:t>population</a:t>
            </a:r>
            <a:r>
              <a:rPr lang="en-US" sz="2800" dirty="0" smtClean="0"/>
              <a:t> reached 90,000</a:t>
            </a:r>
          </a:p>
          <a:p>
            <a:pPr lvl="1"/>
            <a:r>
              <a:rPr lang="en-US" sz="2800" dirty="0" smtClean="0"/>
              <a:t>b. Wanted to be a </a:t>
            </a:r>
            <a:r>
              <a:rPr lang="en-US" sz="2800" u="sng" dirty="0" smtClean="0"/>
              <a:t>free state</a:t>
            </a:r>
          </a:p>
          <a:p>
            <a:r>
              <a:rPr lang="en-US" sz="2800" dirty="0" smtClean="0"/>
              <a:t>2.  </a:t>
            </a:r>
            <a:r>
              <a:rPr lang="en-US" sz="2800" b="1" dirty="0" smtClean="0"/>
              <a:t>Deal:</a:t>
            </a:r>
          </a:p>
          <a:p>
            <a:pPr lvl="1"/>
            <a:r>
              <a:rPr lang="en-US" sz="2800" dirty="0" smtClean="0"/>
              <a:t>a. </a:t>
            </a:r>
            <a:r>
              <a:rPr lang="en-US" sz="2800" u="sng" dirty="0" smtClean="0"/>
              <a:t>CA</a:t>
            </a:r>
            <a:r>
              <a:rPr lang="en-US" sz="2800" dirty="0" smtClean="0"/>
              <a:t>- free state</a:t>
            </a:r>
          </a:p>
          <a:p>
            <a:pPr lvl="1"/>
            <a:r>
              <a:rPr lang="en-US" sz="2800" dirty="0" smtClean="0"/>
              <a:t>b. </a:t>
            </a:r>
            <a:r>
              <a:rPr lang="en-US" sz="2800" u="sng" dirty="0" smtClean="0"/>
              <a:t>NM</a:t>
            </a:r>
            <a:r>
              <a:rPr lang="en-US" sz="2800" dirty="0" smtClean="0"/>
              <a:t> &amp; </a:t>
            </a:r>
            <a:r>
              <a:rPr lang="en-US" sz="2800" u="sng" dirty="0" smtClean="0"/>
              <a:t>UT</a:t>
            </a:r>
            <a:r>
              <a:rPr lang="en-US" sz="2800" dirty="0" smtClean="0"/>
              <a:t> allowed to </a:t>
            </a:r>
            <a:r>
              <a:rPr lang="en-US" sz="2800" u="sng" dirty="0" smtClean="0"/>
              <a:t>decide</a:t>
            </a:r>
            <a:r>
              <a:rPr lang="en-US" sz="2800" dirty="0" smtClean="0"/>
              <a:t> if free or slave</a:t>
            </a:r>
          </a:p>
          <a:p>
            <a:pPr lvl="1"/>
            <a:r>
              <a:rPr lang="en-US" sz="2800" dirty="0" smtClean="0"/>
              <a:t>c. </a:t>
            </a:r>
            <a:r>
              <a:rPr lang="en-US" sz="2800" u="sng" dirty="0" smtClean="0"/>
              <a:t>Fugitive Slave</a:t>
            </a:r>
            <a:r>
              <a:rPr lang="en-US" sz="2800" dirty="0" smtClean="0"/>
              <a:t> Act – forced Northerners to </a:t>
            </a:r>
            <a:r>
              <a:rPr lang="en-US" sz="2800" u="sng" dirty="0" smtClean="0"/>
              <a:t>return runaways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more 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slave trade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D.C.</a:t>
            </a:r>
          </a:p>
          <a:p>
            <a:pPr lvl="1"/>
            <a:endParaRPr lang="en-US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</a:t>
            </a:r>
            <a:r>
              <a:rPr lang="en-US" u="sng" dirty="0" smtClean="0"/>
              <a:t>Secession &amp; States Rights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Thinking President Lincoln would </a:t>
            </a:r>
            <a:r>
              <a:rPr lang="en-US" sz="2800" u="sng" dirty="0" smtClean="0"/>
              <a:t>free all of the slaves</a:t>
            </a:r>
            <a:r>
              <a:rPr lang="en-US" sz="2800" dirty="0" smtClean="0"/>
              <a:t> – southern states began to </a:t>
            </a:r>
            <a:r>
              <a:rPr lang="en-US" sz="2800" u="sng" dirty="0" smtClean="0"/>
              <a:t>secede</a:t>
            </a:r>
            <a:r>
              <a:rPr lang="en-US" sz="2800" dirty="0" smtClean="0"/>
              <a:t> (leave the Union)</a:t>
            </a:r>
          </a:p>
          <a:p>
            <a:r>
              <a:rPr lang="en-US" sz="2800" dirty="0" smtClean="0"/>
              <a:t>2. Southerners believed in </a:t>
            </a:r>
            <a:r>
              <a:rPr lang="en-US" sz="2800" b="1" u="sng" dirty="0" smtClean="0"/>
              <a:t>States’ Rights</a:t>
            </a:r>
            <a:r>
              <a:rPr lang="en-US" sz="2800" dirty="0" smtClean="0"/>
              <a:t> – </a:t>
            </a:r>
            <a:r>
              <a:rPr lang="en-US" sz="2800" u="sng" dirty="0" smtClean="0"/>
              <a:t>states </a:t>
            </a:r>
            <a:r>
              <a:rPr lang="en-US" sz="2800" dirty="0" smtClean="0"/>
              <a:t>could </a:t>
            </a:r>
            <a:r>
              <a:rPr lang="en-US" sz="2800" u="sng" dirty="0" smtClean="0"/>
              <a:t>leave</a:t>
            </a:r>
            <a:r>
              <a:rPr lang="en-US" sz="2800" dirty="0" smtClean="0"/>
              <a:t> the union if they wanted</a:t>
            </a:r>
          </a:p>
          <a:p>
            <a:pPr>
              <a:buNone/>
            </a:pPr>
            <a:r>
              <a:rPr lang="en-US" sz="2800" dirty="0" smtClean="0"/>
              <a:t>		- formed the </a:t>
            </a:r>
            <a:r>
              <a:rPr lang="en-US" sz="2800" u="sng" dirty="0" smtClean="0"/>
              <a:t>Confederate States of America</a:t>
            </a:r>
            <a:r>
              <a:rPr lang="en-US" sz="2800" dirty="0" smtClean="0"/>
              <a:t> &amp; 	</a:t>
            </a:r>
            <a:r>
              <a:rPr lang="en-US" sz="2800" u="sng" dirty="0" smtClean="0"/>
              <a:t>Jefferson Davis</a:t>
            </a:r>
            <a:r>
              <a:rPr lang="en-US" sz="2800" dirty="0" smtClean="0"/>
              <a:t> (MS) elected President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3. Lincoln asserted: “No </a:t>
            </a:r>
            <a:r>
              <a:rPr lang="en-US" sz="2800" u="sng" dirty="0" smtClean="0"/>
              <a:t>state</a:t>
            </a:r>
            <a:r>
              <a:rPr lang="en-US" sz="2800" dirty="0" smtClean="0"/>
              <a:t> may leave the </a:t>
            </a:r>
            <a:r>
              <a:rPr lang="en-US" sz="2800" u="sng" dirty="0" smtClean="0"/>
              <a:t>union</a:t>
            </a:r>
            <a:r>
              <a:rPr lang="en-US" sz="2800" dirty="0" smtClean="0"/>
              <a:t> after it has joined”; “The United States is </a:t>
            </a:r>
            <a:r>
              <a:rPr lang="en-US" sz="2800" u="sng" dirty="0" smtClean="0"/>
              <a:t>one nation</a:t>
            </a:r>
            <a:r>
              <a:rPr lang="en-US" sz="2800" dirty="0" smtClean="0"/>
              <a:t>, not a collection of </a:t>
            </a:r>
            <a:r>
              <a:rPr lang="en-US" sz="2800" u="sng" dirty="0" smtClean="0"/>
              <a:t>states</a:t>
            </a:r>
            <a:r>
              <a:rPr lang="en-US" sz="2800" dirty="0" smtClean="0"/>
              <a:t>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6018" name="Picture 2" descr="http://www.roadmaptolastbesthope.com/_images/_volume1/_chapter8/_maps/Map_DatesofSec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041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4" descr="File:President-Jefferson-Dav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54178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Begins (1861)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898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A. </a:t>
            </a:r>
            <a:r>
              <a:rPr lang="en-US" sz="4000" u="sng" dirty="0" smtClean="0"/>
              <a:t>Opening Confrontation at Fort Sumter </a:t>
            </a:r>
            <a:r>
              <a:rPr lang="en-US" sz="4000" dirty="0" smtClean="0"/>
              <a:t>(Charleston, SC. – April 1861)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S</a:t>
            </a:r>
            <a:r>
              <a:rPr lang="en-US" sz="2800" u="sng" dirty="0" smtClean="0"/>
              <a:t>outh fired</a:t>
            </a:r>
            <a:r>
              <a:rPr lang="en-US" sz="2800" dirty="0" smtClean="0"/>
              <a:t> on the fort &amp; </a:t>
            </a:r>
            <a:r>
              <a:rPr lang="en-US" sz="2800" u="sng" dirty="0" smtClean="0"/>
              <a:t>captured it</a:t>
            </a:r>
          </a:p>
          <a:p>
            <a:r>
              <a:rPr lang="en-US" sz="2800" dirty="0" smtClean="0"/>
              <a:t>2. Event stirred </a:t>
            </a:r>
            <a:r>
              <a:rPr lang="en-US" sz="2800" u="sng" dirty="0" smtClean="0"/>
              <a:t>nationalism</a:t>
            </a:r>
            <a:r>
              <a:rPr lang="en-US" sz="2800" dirty="0" smtClean="0"/>
              <a:t> in the </a:t>
            </a:r>
            <a:r>
              <a:rPr lang="en-US" sz="2800" u="sng" dirty="0" smtClean="0"/>
              <a:t>North</a:t>
            </a:r>
            <a:r>
              <a:rPr lang="en-US" sz="2800" dirty="0" smtClean="0"/>
              <a:t> &amp; the </a:t>
            </a:r>
            <a:r>
              <a:rPr lang="en-US" sz="2800" u="sng" dirty="0" smtClean="0"/>
              <a:t>South</a:t>
            </a:r>
          </a:p>
          <a:p>
            <a:pPr lvl="1"/>
            <a:r>
              <a:rPr lang="en-US" sz="2800" dirty="0" smtClean="0"/>
              <a:t>a.  </a:t>
            </a:r>
            <a:r>
              <a:rPr lang="en-US" sz="2800" u="sng" dirty="0" smtClean="0"/>
              <a:t>Lincoln</a:t>
            </a:r>
            <a:r>
              <a:rPr lang="en-US" sz="2800" dirty="0" smtClean="0"/>
              <a:t> called for </a:t>
            </a:r>
            <a:r>
              <a:rPr lang="en-US" sz="2800" u="sng" dirty="0" smtClean="0"/>
              <a:t>75,000</a:t>
            </a:r>
            <a:r>
              <a:rPr lang="en-US" sz="2800" dirty="0" smtClean="0"/>
              <a:t> volunteers to put down the </a:t>
            </a:r>
            <a:r>
              <a:rPr lang="en-US" sz="2800" u="sng" dirty="0" smtClean="0"/>
              <a:t>rebellion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b. Davis called for 100,000 troops to </a:t>
            </a:r>
            <a:r>
              <a:rPr lang="en-US" sz="2800" u="sng" dirty="0" smtClean="0"/>
              <a:t>defend the south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both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sides, men were 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eager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File:Charleston Harbor 186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7928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Sum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053" y="685800"/>
            <a:ext cx="921305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u="sng" dirty="0" smtClean="0"/>
              <a:t>More Slave States Secede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1. Lincoln’s call for </a:t>
            </a:r>
            <a:r>
              <a:rPr lang="en-US" sz="2800" u="sng" dirty="0" smtClean="0"/>
              <a:t>troops</a:t>
            </a:r>
            <a:r>
              <a:rPr lang="en-US" sz="2800" dirty="0" smtClean="0"/>
              <a:t> caused </a:t>
            </a:r>
            <a:r>
              <a:rPr lang="en-US" sz="2800" u="sng" dirty="0" smtClean="0"/>
              <a:t>VA</a:t>
            </a:r>
            <a:r>
              <a:rPr lang="en-US" sz="2800" dirty="0" smtClean="0"/>
              <a:t>, </a:t>
            </a:r>
            <a:r>
              <a:rPr lang="en-US" sz="2800" u="sng" dirty="0" smtClean="0"/>
              <a:t>NC</a:t>
            </a:r>
            <a:r>
              <a:rPr lang="en-US" sz="2800" dirty="0" smtClean="0"/>
              <a:t>, </a:t>
            </a:r>
            <a:r>
              <a:rPr lang="en-US" sz="2800" u="sng" dirty="0" smtClean="0"/>
              <a:t>AR</a:t>
            </a:r>
            <a:r>
              <a:rPr lang="en-US" sz="2800" dirty="0" smtClean="0"/>
              <a:t>, and </a:t>
            </a:r>
            <a:r>
              <a:rPr lang="en-US" sz="2800" u="sng" dirty="0" smtClean="0"/>
              <a:t>TN</a:t>
            </a:r>
            <a:r>
              <a:rPr lang="en-US" sz="2800" dirty="0" smtClean="0"/>
              <a:t> to </a:t>
            </a:r>
            <a:r>
              <a:rPr lang="en-US" sz="2800" u="sng" dirty="0" smtClean="0"/>
              <a:t>secede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refused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fight against fellow 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southerners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sz="2800" dirty="0" smtClean="0"/>
              <a:t>2. </a:t>
            </a:r>
            <a:r>
              <a:rPr lang="en-US" sz="2800" u="sng" dirty="0" smtClean="0"/>
              <a:t>MD</a:t>
            </a:r>
            <a:r>
              <a:rPr lang="en-US" sz="2800" dirty="0" smtClean="0"/>
              <a:t> put under martial law by </a:t>
            </a:r>
            <a:r>
              <a:rPr lang="en-US" sz="2800" u="sng" dirty="0" smtClean="0"/>
              <a:t>Lincoln</a:t>
            </a:r>
            <a:r>
              <a:rPr lang="en-US" sz="2800" dirty="0" smtClean="0"/>
              <a:t> b/c he needed to </a:t>
            </a:r>
            <a:r>
              <a:rPr lang="en-US" sz="2800" u="sng" dirty="0" smtClean="0"/>
              <a:t>protect Washington, DC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3. </a:t>
            </a:r>
            <a:r>
              <a:rPr lang="en-US" sz="2800" u="sng" dirty="0" smtClean="0"/>
              <a:t>Robert E. Lee</a:t>
            </a:r>
            <a:r>
              <a:rPr lang="en-US" sz="2800" dirty="0" smtClean="0"/>
              <a:t> = was asked to command </a:t>
            </a:r>
            <a:r>
              <a:rPr lang="en-US" sz="2800" u="sng" dirty="0" smtClean="0"/>
              <a:t>Union</a:t>
            </a:r>
            <a:r>
              <a:rPr lang="en-US" sz="2800" dirty="0" smtClean="0"/>
              <a:t> army, but he </a:t>
            </a:r>
            <a:r>
              <a:rPr lang="en-US" sz="2800" u="sng" dirty="0" smtClean="0"/>
              <a:t>rejected</a:t>
            </a:r>
            <a:r>
              <a:rPr lang="en-US" sz="2800" dirty="0" smtClean="0"/>
              <a:t> it</a:t>
            </a:r>
          </a:p>
          <a:p>
            <a:pPr lvl="1"/>
            <a:r>
              <a:rPr lang="en-US" sz="2800" dirty="0" smtClean="0"/>
              <a:t>a.  opposed secession </a:t>
            </a:r>
          </a:p>
          <a:p>
            <a:pPr lvl="1"/>
            <a:r>
              <a:rPr lang="en-US" sz="2800" dirty="0" smtClean="0"/>
              <a:t>b.  could not fight against his </a:t>
            </a:r>
            <a:r>
              <a:rPr lang="en-US" sz="2800" u="sng" dirty="0" smtClean="0"/>
              <a:t>family</a:t>
            </a:r>
            <a:r>
              <a:rPr lang="en-US" sz="2800" dirty="0" smtClean="0"/>
              <a:t> &amp; his beloved </a:t>
            </a:r>
            <a:r>
              <a:rPr lang="en-US" sz="2800" u="sng" dirty="0" smtClean="0"/>
              <a:t>VA</a:t>
            </a:r>
          </a:p>
          <a:p>
            <a:pPr lvl="1"/>
            <a:r>
              <a:rPr lang="en-US" sz="2800" dirty="0" smtClean="0"/>
              <a:t>c. Became </a:t>
            </a:r>
            <a:r>
              <a:rPr lang="en-US" sz="2800" u="sng" dirty="0" smtClean="0"/>
              <a:t>Confederate</a:t>
            </a:r>
            <a:r>
              <a:rPr lang="en-US" sz="2800" dirty="0" smtClean="0"/>
              <a:t> general of the </a:t>
            </a:r>
            <a:r>
              <a:rPr lang="en-US" sz="2800" u="sng" dirty="0" smtClean="0"/>
              <a:t>Army of Northern Virginia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pbs.org/wgbh/amex/goldrush/map/images/goldrush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001000" cy="6879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http://www.cr.nps.gov/museum/exhibits/arho/exb/Military/ARHO-5623-Copy-of-RE-Lee-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3876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C. </a:t>
            </a:r>
            <a:r>
              <a:rPr lang="en-US" u="sng" dirty="0" smtClean="0"/>
              <a:t>Comparing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South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Fighting on their land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Better generals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Lack of supplies &amp; $$</a:t>
            </a:r>
          </a:p>
          <a:p>
            <a:r>
              <a:rPr lang="en-US" dirty="0" smtClean="0"/>
              <a:t>4. </a:t>
            </a:r>
            <a:r>
              <a:rPr lang="en-US" u="sng" dirty="0" smtClean="0"/>
              <a:t>Lower population – would not use slaves</a:t>
            </a:r>
          </a:p>
          <a:p>
            <a:r>
              <a:rPr lang="en-US" dirty="0" smtClean="0"/>
              <a:t>Confederacy, Rebels, Gray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20085"/>
            <a:ext cx="4572000" cy="4434840"/>
          </a:xfrm>
        </p:spPr>
        <p:txBody>
          <a:bodyPr>
            <a:noAutofit/>
          </a:bodyPr>
          <a:lstStyle/>
          <a:p>
            <a:r>
              <a:rPr lang="en-US" b="1" dirty="0" smtClean="0"/>
              <a:t>North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Larger population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More money &amp; factories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More RR to move supplies</a:t>
            </a:r>
          </a:p>
          <a:p>
            <a:r>
              <a:rPr lang="en-US" dirty="0" smtClean="0"/>
              <a:t>4. </a:t>
            </a:r>
            <a:r>
              <a:rPr lang="en-US" u="sng" dirty="0" smtClean="0"/>
              <a:t>Kept border states in Union</a:t>
            </a:r>
          </a:p>
          <a:p>
            <a:r>
              <a:rPr lang="en-US" dirty="0" smtClean="0"/>
              <a:t>Union, Federals, Yankees, Blue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www.korsgaardscommentary.com/wp-content/uploads/blogger/-3UQOQlHySj8/T6WLchdDyFI/AAAAAAAAA_w/6tLDlmJZrD8/s1600/union%2Bvs%2Bconfedera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4421" y="838200"/>
            <a:ext cx="9652488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</a:t>
            </a:r>
            <a:r>
              <a:rPr lang="en-US" u="sng" dirty="0" smtClean="0"/>
              <a:t>Realities of War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Old tactics </a:t>
            </a:r>
            <a:r>
              <a:rPr lang="en-US" sz="2800" dirty="0" smtClean="0"/>
              <a:t>with </a:t>
            </a:r>
            <a:r>
              <a:rPr lang="en-US" sz="2800" u="sng" dirty="0" smtClean="0"/>
              <a:t>modern weapons </a:t>
            </a:r>
            <a:r>
              <a:rPr lang="en-US" sz="2800" dirty="0" smtClean="0"/>
              <a:t>= high casualties</a:t>
            </a:r>
          </a:p>
          <a:p>
            <a:pPr lvl="1"/>
            <a:r>
              <a:rPr lang="en-US" sz="2600" dirty="0" smtClean="0"/>
              <a:t>a. kept </a:t>
            </a:r>
            <a:r>
              <a:rPr lang="en-US" sz="2600" u="sng" dirty="0" smtClean="0"/>
              <a:t>diaries</a:t>
            </a:r>
            <a:r>
              <a:rPr lang="en-US" sz="2600" dirty="0" smtClean="0"/>
              <a:t> &amp; </a:t>
            </a:r>
            <a:r>
              <a:rPr lang="en-US" sz="2600" u="sng" dirty="0" smtClean="0"/>
              <a:t>wrote letters</a:t>
            </a:r>
            <a:r>
              <a:rPr lang="en-US" sz="2600" dirty="0" smtClean="0"/>
              <a:t> home to fight b</a:t>
            </a:r>
            <a:r>
              <a:rPr lang="en-US" sz="2600" u="sng" dirty="0" smtClean="0"/>
              <a:t>oredom</a:t>
            </a:r>
          </a:p>
          <a:p>
            <a:pPr lvl="1"/>
            <a:r>
              <a:rPr lang="en-US" sz="2600" dirty="0" smtClean="0"/>
              <a:t>b. </a:t>
            </a:r>
            <a:r>
              <a:rPr lang="en-US" sz="2600" u="sng" dirty="0" smtClean="0"/>
              <a:t>Poor medical</a:t>
            </a:r>
            <a:r>
              <a:rPr lang="en-US" sz="2600" dirty="0" smtClean="0"/>
              <a:t> practices led to </a:t>
            </a:r>
            <a:r>
              <a:rPr lang="en-US" sz="2600" u="sng" dirty="0" smtClean="0"/>
              <a:t>amputations</a:t>
            </a:r>
          </a:p>
          <a:p>
            <a:pPr lvl="1"/>
            <a:r>
              <a:rPr lang="en-US" sz="2600" dirty="0" smtClean="0"/>
              <a:t>c. </a:t>
            </a:r>
            <a:r>
              <a:rPr lang="en-US" sz="2600" u="sng" dirty="0" smtClean="0"/>
              <a:t>620,000</a:t>
            </a:r>
            <a:r>
              <a:rPr lang="en-US" sz="2600" dirty="0" smtClean="0"/>
              <a:t> death - most were caused by </a:t>
            </a:r>
            <a:r>
              <a:rPr lang="en-US" sz="2600" u="sng" dirty="0" smtClean="0"/>
              <a:t>diseases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people.cohums.ohio-state.edu/grimsley1/troop/brady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9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.old-picture.com/civil-war/pictures/Pile-Dead-Bod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17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boerner.net/jboerner/wp-content/uploads/2011/07/Federal_soldier_disembowelled_by_a_shell-_in_the_wheatfield_Gettysbu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20536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ivil War Field Hosp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248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mpms3rdperiodss.wikispaces.com/file/view/amputations.jpg/227533068/amput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157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2. </a:t>
            </a:r>
            <a:r>
              <a:rPr lang="en-US" sz="2800" u="sng" dirty="0" smtClean="0"/>
              <a:t>Women</a:t>
            </a:r>
            <a:r>
              <a:rPr lang="en-US" sz="2800" dirty="0" smtClean="0"/>
              <a:t> ran the farms, worked in </a:t>
            </a:r>
            <a:r>
              <a:rPr lang="en-US" sz="2800" u="sng" dirty="0" smtClean="0"/>
              <a:t>factories</a:t>
            </a:r>
            <a:r>
              <a:rPr lang="en-US" sz="2800" dirty="0" smtClean="0"/>
              <a:t>, &amp; managed the </a:t>
            </a:r>
            <a:r>
              <a:rPr lang="en-US" sz="2800" u="sng" dirty="0" smtClean="0"/>
              <a:t>families</a:t>
            </a:r>
          </a:p>
          <a:p>
            <a:pPr lvl="2"/>
            <a:r>
              <a:rPr lang="en-US" sz="2300" u="sng" dirty="0" smtClean="0"/>
              <a:t>Often faced poverty and hunger</a:t>
            </a:r>
          </a:p>
          <a:p>
            <a:pPr lvl="1"/>
            <a:r>
              <a:rPr lang="en-US" sz="2600" dirty="0" smtClean="0"/>
              <a:t>- Many became </a:t>
            </a:r>
            <a:r>
              <a:rPr lang="en-US" sz="2600" u="sng" dirty="0" smtClean="0"/>
              <a:t>nurses</a:t>
            </a:r>
            <a:r>
              <a:rPr lang="en-US" sz="2600" dirty="0" smtClean="0"/>
              <a:t> to care for soldiers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mc.library.cornell.edu/Ezra-exhibit/EC-life/Screen/E3856_00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0"/>
            <a:ext cx="46739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nps.gov/history/history/online_books/civil_war_series/4/images/fi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20463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 descr="http://civilwarsaga.com/wp-content/uploads/2011/07/civil_war_nu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8600"/>
            <a:ext cx="9157077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927848" cy="1362456"/>
          </a:xfrm>
        </p:spPr>
        <p:txBody>
          <a:bodyPr/>
          <a:lstStyle/>
          <a:p>
            <a:r>
              <a:rPr lang="en-US" dirty="0" smtClean="0"/>
              <a:t>Key Events of the Civil War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u="sng" dirty="0" smtClean="0"/>
              <a:t>Apr. 1861: Ft. Sumter (SC)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Opening confrontation of the war</a:t>
            </a:r>
          </a:p>
        </p:txBody>
      </p:sp>
      <p:pic>
        <p:nvPicPr>
          <p:cNvPr id="34818" name="Picture 2" descr="http://www.charlestonbatterytour.com/attack-fort-sum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09825"/>
            <a:ext cx="6257925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Sept. 1862: Antietam (MD)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Lee tried to </a:t>
            </a:r>
            <a:r>
              <a:rPr lang="en-US" sz="2800" u="sng" dirty="0" smtClean="0"/>
              <a:t>invade the North</a:t>
            </a:r>
          </a:p>
          <a:p>
            <a:r>
              <a:rPr lang="en-US" sz="2800" dirty="0" smtClean="0"/>
              <a:t>Single </a:t>
            </a:r>
            <a:r>
              <a:rPr lang="en-US" sz="2800" u="sng" dirty="0" smtClean="0"/>
              <a:t>bloodiest</a:t>
            </a:r>
            <a:r>
              <a:rPr lang="en-US" sz="2800" dirty="0" smtClean="0"/>
              <a:t> day of the war (22,000 casualties)</a:t>
            </a:r>
          </a:p>
          <a:p>
            <a:r>
              <a:rPr lang="en-US" sz="2800" u="sng" dirty="0" smtClean="0"/>
              <a:t>Union</a:t>
            </a:r>
            <a:r>
              <a:rPr lang="en-US" sz="2800" dirty="0" smtClean="0"/>
              <a:t> victory = allowed Lincoln to pass the </a:t>
            </a:r>
            <a:r>
              <a:rPr lang="en-US" sz="2800" u="sng" dirty="0" smtClean="0"/>
              <a:t>Emancipation</a:t>
            </a:r>
            <a:r>
              <a:rPr lang="en-US" sz="2800" dirty="0" smtClean="0"/>
              <a:t> </a:t>
            </a:r>
            <a:r>
              <a:rPr lang="en-US" sz="2800" u="sng" dirty="0" smtClean="0"/>
              <a:t>Proclamation</a:t>
            </a:r>
            <a:endParaRPr lang="en-US" sz="2800" u="sn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 descr="http://1.bp.blogspot.com/-mcOFjEruuDM/UFjSIMKW_9I/AAAAAAAADBc/BO2wu47qs08/s1600/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299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58" name="Picture 2" descr="http://upload.wikimedia.org/wikipedia/commons/0/0e/Antietam_Battle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9" y="0"/>
            <a:ext cx="58171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le:Bodies on the battlefield at antiet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228600"/>
            <a:ext cx="914399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www.history.army.mil/StaffRide/Antietam/Images/3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919" y="685800"/>
            <a:ext cx="923191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www.vonadatech.com/images/DCTrip2006/Sunken%20Road,%20Antiet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http://www.ushistory.org/us/images/0008048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225743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1heckofaguy.com/wp-content/uploads/2010/08/burnside-bridge-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10356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Emancipation Proclamation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Lincoln ordered </a:t>
            </a:r>
            <a:r>
              <a:rPr lang="en-US" sz="2800" u="sng" dirty="0" smtClean="0"/>
              <a:t>all “slaves in </a:t>
            </a:r>
            <a:r>
              <a:rPr lang="en-US" sz="2800" b="1" u="sng" dirty="0" smtClean="0"/>
              <a:t>rebelling</a:t>
            </a:r>
            <a:r>
              <a:rPr lang="en-US" sz="2800" u="sng" dirty="0" smtClean="0"/>
              <a:t> states” be set free on Jan. 1, 1863</a:t>
            </a:r>
          </a:p>
          <a:p>
            <a:r>
              <a:rPr lang="en-US" sz="2800" dirty="0" smtClean="0"/>
              <a:t>Made destruction of </a:t>
            </a:r>
            <a:r>
              <a:rPr lang="en-US" sz="2800" u="sng" dirty="0" smtClean="0"/>
              <a:t>slavery a goal of the war</a:t>
            </a:r>
          </a:p>
          <a:p>
            <a:r>
              <a:rPr lang="en-US" sz="2800" dirty="0" smtClean="0"/>
              <a:t>Discouraged </a:t>
            </a:r>
            <a:r>
              <a:rPr lang="en-US" sz="2800" u="sng" dirty="0" smtClean="0"/>
              <a:t>foreign intervention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memory.loc.gov/ammem/alhtml/3a05802u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File:Emancipation Proclam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457200"/>
            <a:ext cx="914399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le:TRUM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839200" cy="6869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ile:EMANCI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45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u="sng" dirty="0" smtClean="0"/>
              <a:t>July 1863: Gettysburg (PA)</a:t>
            </a:r>
            <a:r>
              <a:rPr lang="en-US" sz="4400" dirty="0" smtClean="0"/>
              <a:t> – TURNING POINT!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Lee’s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u="sng" dirty="0" smtClean="0"/>
              <a:t>invasion of the North failed</a:t>
            </a:r>
          </a:p>
          <a:p>
            <a:r>
              <a:rPr lang="en-US" sz="2800" dirty="0" smtClean="0"/>
              <a:t>After 3 days of fighting, Lee lost </a:t>
            </a:r>
            <a:r>
              <a:rPr lang="en-US" sz="2800" u="sng" dirty="0" smtClean="0"/>
              <a:t>1/3 of his army</a:t>
            </a:r>
          </a:p>
          <a:p>
            <a:r>
              <a:rPr lang="en-US" sz="2800" u="sng" dirty="0" smtClean="0"/>
              <a:t>Union </a:t>
            </a:r>
            <a:r>
              <a:rPr lang="en-US" sz="2800" dirty="0" smtClean="0"/>
              <a:t>army began </a:t>
            </a:r>
            <a:r>
              <a:rPr lang="en-US" sz="2800" u="sng" dirty="0" smtClean="0"/>
              <a:t>winning </a:t>
            </a:r>
            <a:r>
              <a:rPr lang="en-US" sz="2800" dirty="0" smtClean="0"/>
              <a:t>the war.</a:t>
            </a:r>
            <a:endParaRPr lang="en-US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media.maps.com/magellan/Images/USAH036-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91200" cy="6951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gburginfo.brinkster.net/Picket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http://www.sonofthesouth.net/leefoundation/gettysburg/gettysburg-dead-confede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2135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u="sng" dirty="0" smtClean="0"/>
              <a:t>Uncle Tom’s Cabin (1852)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written by </a:t>
            </a:r>
            <a:r>
              <a:rPr lang="en-US" sz="2800" u="sng" dirty="0" smtClean="0"/>
              <a:t>Harriet Beecher Stowe</a:t>
            </a:r>
            <a:r>
              <a:rPr lang="en-US" sz="2800" dirty="0" smtClean="0"/>
              <a:t> – abolitionist</a:t>
            </a:r>
            <a:endParaRPr lang="en-US" sz="2800" u="sng" dirty="0" smtClean="0"/>
          </a:p>
          <a:p>
            <a:pPr>
              <a:buNone/>
            </a:pPr>
            <a:r>
              <a:rPr lang="en-US" sz="2800" dirty="0" smtClean="0"/>
              <a:t>		- Fictional account of the </a:t>
            </a:r>
            <a:r>
              <a:rPr lang="en-US" sz="2800" u="sng" dirty="0" smtClean="0"/>
              <a:t>brutality</a:t>
            </a:r>
            <a:r>
              <a:rPr lang="en-US" sz="2800" dirty="0" smtClean="0"/>
              <a:t> of </a:t>
            </a:r>
            <a:r>
              <a:rPr lang="en-US" sz="2800" u="sng" dirty="0" smtClean="0"/>
              <a:t>slavery</a:t>
            </a:r>
          </a:p>
          <a:p>
            <a:r>
              <a:rPr lang="en-US" sz="2800" dirty="0" smtClean="0"/>
              <a:t>2.   S</a:t>
            </a:r>
            <a:r>
              <a:rPr lang="en-US" sz="2800" u="sng" dirty="0" smtClean="0"/>
              <a:t>outh</a:t>
            </a:r>
            <a:r>
              <a:rPr lang="en-US" sz="2800" dirty="0" smtClean="0"/>
              <a:t> – very </a:t>
            </a:r>
            <a:r>
              <a:rPr lang="en-US" sz="2800" u="sng" dirty="0" smtClean="0"/>
              <a:t>angry</a:t>
            </a:r>
            <a:r>
              <a:rPr lang="en-US" sz="2800" dirty="0" smtClean="0"/>
              <a:t> &amp; defensive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lh3.ggpht.com/_kMWbpbeJDYc/TTvnlLxPCbI/AAAAAAAAAjE/eOTfhhwtZqA/Union%20Dead%20Gettysburg%5B4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2617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history.sandiego.edu/gen/CWPics/sharpshooter.jpg"/>
          <p:cNvSpPr>
            <a:spLocks noChangeAspect="1" noChangeArrowheads="1"/>
          </p:cNvSpPr>
          <p:nvPr/>
        </p:nvSpPr>
        <p:spPr bwMode="auto">
          <a:xfrm>
            <a:off x="155575" y="-2224088"/>
            <a:ext cx="5981700" cy="4648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farm8.staticflickr.com/7047/6952389073_654735b762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519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Gettysburg Address; Nov. 1863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Lincoln’s speech to </a:t>
            </a:r>
            <a:r>
              <a:rPr lang="en-US" sz="2800" u="sng" dirty="0" smtClean="0"/>
              <a:t>dedicate the cemetery</a:t>
            </a:r>
          </a:p>
          <a:p>
            <a:r>
              <a:rPr lang="en-US" sz="2800" dirty="0" smtClean="0"/>
              <a:t>Referred to the </a:t>
            </a:r>
            <a:r>
              <a:rPr lang="en-US" sz="2800" u="sng" dirty="0" smtClean="0"/>
              <a:t>Declaration of Independence</a:t>
            </a:r>
          </a:p>
          <a:p>
            <a:r>
              <a:rPr lang="en-US" sz="2800" dirty="0" smtClean="0"/>
              <a:t>Civil War is being fought t0:</a:t>
            </a:r>
          </a:p>
          <a:p>
            <a:pPr lvl="1"/>
            <a:r>
              <a:rPr lang="en-US" sz="2600" dirty="0" smtClean="0"/>
              <a:t>1) </a:t>
            </a:r>
            <a:r>
              <a:rPr lang="en-US" sz="2600" u="sng" dirty="0" smtClean="0"/>
              <a:t>preserve the nation</a:t>
            </a:r>
            <a:r>
              <a:rPr lang="en-US" sz="2600" dirty="0" smtClean="0"/>
              <a:t> (“…that government of the people, by the people, for the people…”)</a:t>
            </a:r>
            <a:endParaRPr lang="en-US" sz="2600" u="sng" dirty="0" smtClean="0"/>
          </a:p>
          <a:p>
            <a:pPr lvl="1"/>
            <a:r>
              <a:rPr lang="en-US" sz="2600" dirty="0" smtClean="0"/>
              <a:t>2) </a:t>
            </a:r>
            <a:r>
              <a:rPr lang="en-US" sz="2600" u="sng" dirty="0" smtClean="0"/>
              <a:t>end slavery</a:t>
            </a:r>
            <a:r>
              <a:rPr lang="en-US" sz="2600" dirty="0" smtClean="0"/>
              <a:t>  (“…the proposition that all men are created equal...”)</a:t>
            </a:r>
            <a:endParaRPr lang="en-US" sz="2600" u="sng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6" name="Picture 2" descr="http://1.bp.blogspot.com/-i3RNqBhBsYM/UKqSF8bWcgI/AAAAAAAAAXc/J4pj9vstdy0/s1600/Lincoln+at+Gettys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3479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2" name="Picture 2" descr="http://media.smithsonianmag.com/images/objectathand_dec08_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35618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Apr. 1865: Appomattox (VA)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Lee surrendered to </a:t>
            </a:r>
            <a:r>
              <a:rPr lang="en-US" sz="2800" u="sng" dirty="0" smtClean="0"/>
              <a:t>Grant, ending the war</a:t>
            </a:r>
            <a:endParaRPr lang="en-US" sz="2800" u="sng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" y="762000"/>
            <a:ext cx="918972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1316" name="Picture 4" descr="http://kindredblood.files.wordpress.com/2012/04/corbis-42-25641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3" y="685800"/>
            <a:ext cx="9120247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www.xtimeline.com/__UserPic_Large/111141/evt11051219120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58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Hampton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the Ironclads</a:t>
            </a:r>
          </a:p>
          <a:p>
            <a:r>
              <a:rPr lang="en-US" dirty="0" smtClean="0"/>
              <a:t>CSS Virginia (Merrimac) destroyed the USS Congress and USS Cumberland,  USS Minnesota ran aground</a:t>
            </a:r>
          </a:p>
          <a:p>
            <a:r>
              <a:rPr lang="en-US" dirty="0" smtClean="0"/>
              <a:t>USS Monitor arrives and fights the Virginia the next day</a:t>
            </a:r>
          </a:p>
          <a:p>
            <a:r>
              <a:rPr lang="en-US" dirty="0" smtClean="0"/>
              <a:t>Result: a draw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nashvillescene.com/imager/harriet-beecher-stowe-a-literary-soldier-at-the-southside-community/b/original/1203179/123e/bd57_3990937.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105400" cy="6461816"/>
          </a:xfrm>
          <a:prstGeom prst="rect">
            <a:avLst/>
          </a:prstGeom>
          <a:noFill/>
        </p:spPr>
      </p:pic>
      <p:pic>
        <p:nvPicPr>
          <p:cNvPr id="74756" name="Picture 4" descr="http://history.blogs.delaware.gov/files/2012/03/UTCcover1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653" y="381000"/>
            <a:ext cx="3874347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War’s End (1865)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African-American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Emancipation</a:t>
            </a:r>
            <a:r>
              <a:rPr lang="en-US" sz="2800" dirty="0" smtClean="0"/>
              <a:t> Proclamation allowed </a:t>
            </a:r>
            <a:r>
              <a:rPr lang="en-US" sz="2800" b="1" dirty="0" smtClean="0"/>
              <a:t>blacks</a:t>
            </a:r>
            <a:r>
              <a:rPr lang="en-US" sz="2800" dirty="0" smtClean="0"/>
              <a:t> to serve in the </a:t>
            </a:r>
            <a:r>
              <a:rPr lang="en-US" sz="2800" u="sng" dirty="0" smtClean="0"/>
              <a:t>Union</a:t>
            </a:r>
            <a:r>
              <a:rPr lang="en-US" sz="2800" dirty="0" smtClean="0"/>
              <a:t> army (188,000) 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were 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paid less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served in 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segregated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units</a:t>
            </a:r>
          </a:p>
          <a:p>
            <a:r>
              <a:rPr lang="en-US" sz="2800" dirty="0" smtClean="0"/>
              <a:t>2. </a:t>
            </a:r>
            <a:r>
              <a:rPr lang="en-US" sz="2800" u="sng" dirty="0" smtClean="0"/>
              <a:t>Frederick Douglas</a:t>
            </a:r>
            <a:r>
              <a:rPr lang="en-US" sz="2800" dirty="0" smtClean="0"/>
              <a:t> urged Lincoln to use former </a:t>
            </a:r>
            <a:r>
              <a:rPr lang="en-US" sz="2800" u="sng" dirty="0" smtClean="0"/>
              <a:t>slaves</a:t>
            </a:r>
            <a:r>
              <a:rPr lang="en-US" sz="2800" dirty="0" smtClean="0"/>
              <a:t> in the Army</a:t>
            </a:r>
          </a:p>
          <a:p>
            <a:r>
              <a:rPr lang="en-US" sz="2800" dirty="0" smtClean="0"/>
              <a:t>3. The </a:t>
            </a:r>
            <a:r>
              <a:rPr lang="en-US" sz="2800" u="sng" dirty="0" smtClean="0"/>
              <a:t>South</a:t>
            </a:r>
            <a:r>
              <a:rPr lang="en-US" sz="2800" dirty="0" smtClean="0"/>
              <a:t> refused to use </a:t>
            </a:r>
            <a:r>
              <a:rPr lang="en-US" sz="2800" u="sng" dirty="0" smtClean="0"/>
              <a:t>slaves</a:t>
            </a:r>
            <a:r>
              <a:rPr lang="en-US" sz="2800" dirty="0" smtClean="0"/>
              <a:t> as soldiers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reflectionsgallerytn.com/images/troiani/1st_south_carolina_volunteer_infantry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2889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battleofolustee.org/pics/dou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3048000" cy="6866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The Storming of Ft Wagner-lithograph by Kurz and Allison 18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9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nationalguard.mil/Images1/today/0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"/>
            <a:ext cx="4724400" cy="685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4th United States Colored Infant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4401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DutchGap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1" y="533400"/>
            <a:ext cx="912574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Grant Defeats Lee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Ulysses S. Grant</a:t>
            </a:r>
            <a:r>
              <a:rPr lang="en-US" sz="2800" dirty="0" smtClean="0"/>
              <a:t> was given command of the </a:t>
            </a:r>
            <a:r>
              <a:rPr lang="en-US" sz="2800" u="sng" dirty="0" smtClean="0"/>
              <a:t>Union</a:t>
            </a:r>
            <a:r>
              <a:rPr lang="en-US" sz="2800" dirty="0" smtClean="0"/>
              <a:t> army after </a:t>
            </a:r>
            <a:r>
              <a:rPr lang="en-US" sz="2800" u="sng" dirty="0" smtClean="0"/>
              <a:t>winning</a:t>
            </a:r>
            <a:r>
              <a:rPr lang="en-US" sz="2800" dirty="0" smtClean="0"/>
              <a:t> key battles in the West</a:t>
            </a:r>
          </a:p>
          <a:p>
            <a:r>
              <a:rPr lang="en-US" sz="2800" dirty="0" smtClean="0"/>
              <a:t>2. The North engaged in “</a:t>
            </a:r>
            <a:r>
              <a:rPr lang="en-US" sz="2800" u="sng" dirty="0" smtClean="0"/>
              <a:t>total war</a:t>
            </a:r>
            <a:r>
              <a:rPr lang="en-US" sz="2800" dirty="0" smtClean="0"/>
              <a:t>” - burning </a:t>
            </a:r>
            <a:r>
              <a:rPr lang="en-US" sz="2800" u="sng" dirty="0" smtClean="0"/>
              <a:t>civilian</a:t>
            </a:r>
            <a:r>
              <a:rPr lang="en-US" sz="2800" dirty="0" smtClean="0"/>
              <a:t> property &amp; crops</a:t>
            </a:r>
            <a:endParaRPr lang="en-US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http://www.mrlincolnswhitehouse.org/upload/grant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499998" cy="5715000"/>
          </a:xfrm>
          <a:prstGeom prst="rect">
            <a:avLst/>
          </a:prstGeom>
          <a:noFill/>
        </p:spPr>
      </p:pic>
      <p:pic>
        <p:nvPicPr>
          <p:cNvPr id="169988" name="Picture 4" descr="http://www.sonofthesouth.net/union-generals/ulysses-s-grant/ulysses-gr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201" y="381000"/>
            <a:ext cx="447279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u="sng" dirty="0" smtClean="0"/>
              <a:t>Kansas-Nebraska Act (1854)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Plans to build a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transcontinental RR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created problems</a:t>
            </a:r>
          </a:p>
          <a:p>
            <a:r>
              <a:rPr lang="en-US" sz="2800" dirty="0" smtClean="0"/>
              <a:t>1. </a:t>
            </a:r>
            <a:r>
              <a:rPr lang="en-US" sz="2800" u="sng" dirty="0" smtClean="0"/>
              <a:t>Sen. Stephen Douglas</a:t>
            </a:r>
            <a:r>
              <a:rPr lang="en-US" sz="2800" dirty="0" smtClean="0"/>
              <a:t>, (IL), proposed new territories - </a:t>
            </a:r>
            <a:r>
              <a:rPr lang="en-US" sz="2800" u="sng" dirty="0" smtClean="0"/>
              <a:t>Kansas</a:t>
            </a:r>
            <a:r>
              <a:rPr lang="en-US" sz="2800" dirty="0" smtClean="0"/>
              <a:t> &amp; </a:t>
            </a:r>
            <a:r>
              <a:rPr lang="en-US" sz="2800" u="sng" dirty="0" smtClean="0"/>
              <a:t>Nebraska</a:t>
            </a:r>
            <a:endParaRPr lang="en-US" sz="2800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u="sng" dirty="0" smtClean="0"/>
              <a:t>abolished</a:t>
            </a:r>
            <a:r>
              <a:rPr lang="en-US" dirty="0" smtClean="0"/>
              <a:t> the </a:t>
            </a:r>
            <a:r>
              <a:rPr lang="en-US" u="sng" dirty="0" smtClean="0"/>
              <a:t>Missouri</a:t>
            </a:r>
            <a:r>
              <a:rPr lang="en-US" dirty="0" smtClean="0"/>
              <a:t> Compromise </a:t>
            </a:r>
          </a:p>
          <a:p>
            <a:pPr>
              <a:buNone/>
            </a:pPr>
            <a:r>
              <a:rPr lang="en-US" sz="2800" dirty="0" smtClean="0"/>
              <a:t>		-let </a:t>
            </a:r>
            <a:r>
              <a:rPr lang="en-US" sz="2800" u="sng" dirty="0" smtClean="0"/>
              <a:t>the people vote</a:t>
            </a:r>
            <a:r>
              <a:rPr lang="en-US" sz="2800" dirty="0" smtClean="0"/>
              <a:t> on the slavery issue = 	</a:t>
            </a:r>
            <a:r>
              <a:rPr lang="en-US" sz="2800" b="1" u="sng" dirty="0" smtClean="0"/>
              <a:t>popular sovereignty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2. Northerners formed the </a:t>
            </a:r>
            <a:r>
              <a:rPr lang="en-US" sz="2800" u="sng" dirty="0" smtClean="0"/>
              <a:t>Republican Party</a:t>
            </a:r>
            <a:r>
              <a:rPr lang="en-US" sz="2800" dirty="0" smtClean="0"/>
              <a:t> – opposed expansion of slavery</a:t>
            </a:r>
            <a:endParaRPr lang="en-US" sz="2800" u="sng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www.old-picture.com/civil-war/pictures/Petersburg-Trenches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38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http://www.civilwar.org/battlefields/petersburg/petersburg-trenches-7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090524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rcapwebpage.com/VCSUSHISTORY/total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39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3. </a:t>
            </a:r>
            <a:r>
              <a:rPr lang="en-US" sz="2800" u="sng" dirty="0" smtClean="0"/>
              <a:t>Grant</a:t>
            </a:r>
            <a:r>
              <a:rPr lang="en-US" sz="2800" dirty="0" smtClean="0"/>
              <a:t> did not allow the </a:t>
            </a:r>
            <a:r>
              <a:rPr lang="en-US" sz="2800" u="sng" dirty="0" smtClean="0"/>
              <a:t>Confederates</a:t>
            </a:r>
            <a:r>
              <a:rPr lang="en-US" sz="2800" dirty="0" smtClean="0"/>
              <a:t> to </a:t>
            </a:r>
            <a:r>
              <a:rPr lang="en-US" sz="2800" u="sng" dirty="0" smtClean="0"/>
              <a:t>retreat</a:t>
            </a:r>
          </a:p>
          <a:p>
            <a:r>
              <a:rPr lang="en-US" sz="2800" dirty="0" smtClean="0"/>
              <a:t>4. After losing </a:t>
            </a:r>
            <a:r>
              <a:rPr lang="en-US" sz="2800" u="sng" dirty="0" smtClean="0"/>
              <a:t>Richmond</a:t>
            </a:r>
            <a:r>
              <a:rPr lang="en-US" sz="2800" dirty="0" smtClean="0"/>
              <a:t> &amp; Petersburg, Lee was cut off at </a:t>
            </a:r>
            <a:r>
              <a:rPr lang="en-US" sz="2800" u="sng" dirty="0" smtClean="0"/>
              <a:t>Appomattox</a:t>
            </a:r>
            <a:r>
              <a:rPr lang="en-US" sz="2800" dirty="0" smtClean="0"/>
              <a:t>, VA</a:t>
            </a:r>
          </a:p>
          <a:p>
            <a:pPr>
              <a:buNone/>
            </a:pPr>
            <a:r>
              <a:rPr lang="en-US" sz="2600" dirty="0" smtClean="0"/>
              <a:t>		- Lee </a:t>
            </a:r>
            <a:r>
              <a:rPr lang="en-US" sz="2600" u="sng" dirty="0" smtClean="0"/>
              <a:t>surrendered</a:t>
            </a:r>
            <a:r>
              <a:rPr lang="en-US" sz="2600" dirty="0" smtClean="0"/>
              <a:t> on </a:t>
            </a:r>
            <a:r>
              <a:rPr lang="en-US" sz="2600" u="sng" dirty="0" smtClean="0"/>
              <a:t>April 9, 1865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7" y="838200"/>
            <a:ext cx="90898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Lincoln’s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Lincoln</a:t>
            </a:r>
            <a:r>
              <a:rPr lang="en-US" sz="2800" dirty="0" smtClean="0"/>
              <a:t> believed the country needed to be </a:t>
            </a:r>
            <a:r>
              <a:rPr lang="en-US" sz="2800" u="sng" dirty="0" smtClean="0"/>
              <a:t>reunified</a:t>
            </a:r>
          </a:p>
          <a:p>
            <a:pPr lvl="1"/>
            <a:r>
              <a:rPr lang="en-US" sz="2600" dirty="0" smtClean="0"/>
              <a:t>a. He did not want to </a:t>
            </a:r>
            <a:r>
              <a:rPr lang="en-US" sz="2600" u="sng" dirty="0" smtClean="0"/>
              <a:t>punish</a:t>
            </a:r>
            <a:r>
              <a:rPr lang="en-US" sz="2600" dirty="0" smtClean="0"/>
              <a:t> the </a:t>
            </a:r>
            <a:r>
              <a:rPr lang="en-US" sz="2600" u="sng" dirty="0" smtClean="0"/>
              <a:t>South</a:t>
            </a:r>
          </a:p>
          <a:p>
            <a:pPr lvl="1"/>
            <a:r>
              <a:rPr lang="en-US" sz="2600" dirty="0" smtClean="0"/>
              <a:t>b.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Inaugural Address – Lincoln said, </a:t>
            </a:r>
            <a:r>
              <a:rPr lang="en-US" sz="2600" u="sng" dirty="0" smtClean="0"/>
              <a:t>“…with malice toward none, charity for all, let us….bind up the nation’s wounds</a:t>
            </a:r>
            <a:r>
              <a:rPr lang="en-US" sz="2600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File:Abraham Lincoln giving his second Inaugural Address (4 March 1865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686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http://upload.wikimedia.org/wikipedia/commons/7/76/LincolnJo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83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2. April 14, 1865 - </a:t>
            </a:r>
            <a:r>
              <a:rPr lang="en-US" sz="2800" u="sng" dirty="0" smtClean="0"/>
              <a:t>John Wilkes Booth</a:t>
            </a:r>
            <a:r>
              <a:rPr lang="en-US" sz="2800" dirty="0" smtClean="0"/>
              <a:t> shot Lincoln at </a:t>
            </a:r>
            <a:r>
              <a:rPr lang="en-US" sz="2800" u="sng" dirty="0" smtClean="0"/>
              <a:t>Ford’s</a:t>
            </a:r>
            <a:r>
              <a:rPr lang="en-US" sz="2800" dirty="0" smtClean="0"/>
              <a:t> Theater</a:t>
            </a:r>
          </a:p>
          <a:p>
            <a:r>
              <a:rPr lang="en-US" sz="2800" dirty="0" smtClean="0"/>
              <a:t>3. </a:t>
            </a:r>
            <a:r>
              <a:rPr lang="en-US" sz="2800" u="sng" dirty="0" smtClean="0"/>
              <a:t>Andrew Johnson </a:t>
            </a:r>
            <a:r>
              <a:rPr lang="en-US" sz="2800" dirty="0" smtClean="0"/>
              <a:t>(TN) </a:t>
            </a:r>
            <a:r>
              <a:rPr lang="en-US" sz="2800" smtClean="0"/>
              <a:t>- became </a:t>
            </a:r>
            <a:r>
              <a:rPr lang="en-US" sz="2800" dirty="0" smtClean="0"/>
              <a:t>the </a:t>
            </a:r>
            <a:r>
              <a:rPr lang="en-US" sz="2800" u="sng" dirty="0" smtClean="0"/>
              <a:t>17</a:t>
            </a:r>
            <a:r>
              <a:rPr lang="en-US" sz="2800" u="sng" baseline="30000" dirty="0" smtClean="0"/>
              <a:t>th</a:t>
            </a:r>
            <a:r>
              <a:rPr lang="en-US" sz="2800" dirty="0" smtClean="0"/>
              <a:t> president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w2.umkc.edu/faculty/projects/ftrials/lincolnconspiracy/booth21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5593" cy="6858000"/>
          </a:xfrm>
          <a:prstGeom prst="rect">
            <a:avLst/>
          </a:prstGeom>
          <a:noFill/>
        </p:spPr>
      </p:pic>
      <p:pic>
        <p:nvPicPr>
          <p:cNvPr id="1028" name="Picture 4" descr="http://rogerjnorton.com/te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544" y="0"/>
            <a:ext cx="37234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www.sonofthesouth.net/slavery/pictures/stephen-a-doug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531350" cy="5867400"/>
          </a:xfrm>
          <a:prstGeom prst="rect">
            <a:avLst/>
          </a:prstGeom>
          <a:noFill/>
        </p:spPr>
      </p:pic>
      <p:pic>
        <p:nvPicPr>
          <p:cNvPr id="75782" name="Picture 6" descr="File:Abraham Lincoln 186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"/>
            <a:ext cx="3642238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6194" name="Picture 2" descr="File:The Assassination of President Lincoln - Currier and Ives 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1" y="152400"/>
            <a:ext cx="9127699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9506" name="Picture 2" descr="http://www.nlm.nih.gov/hmd/medtour/images/f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94919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1554" name="Picture 2" descr="http://www.visitingdc.com/images/fords-theater-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83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://www.guideoftravels.com/wp-content/uploads/2011/11/Fords-Th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31469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http://media.comicvine.com/uploads/5/50532/1378602-wil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8600"/>
            <a:ext cx="9145633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File:Booth escape rout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2258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www.usnews.com/dbimages/master/10467/FS_DA_090409_worst-joh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3643</TotalTime>
  <Words>1047</Words>
  <Application>Microsoft Office PowerPoint</Application>
  <PresentationFormat>On-screen Show (4:3)</PresentationFormat>
  <Paragraphs>119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Flow</vt:lpstr>
      <vt:lpstr>Sectional Tensions</vt:lpstr>
      <vt:lpstr>A. Compromise of 1850</vt:lpstr>
      <vt:lpstr>PowerPoint Presentation</vt:lpstr>
      <vt:lpstr>PowerPoint Presentation</vt:lpstr>
      <vt:lpstr>PowerPoint Presentation</vt:lpstr>
      <vt:lpstr>B. Uncle Tom’s Cabin (1852)</vt:lpstr>
      <vt:lpstr>PowerPoint Presentation</vt:lpstr>
      <vt:lpstr>C. Kansas-Nebraska Act (1854)</vt:lpstr>
      <vt:lpstr>PowerPoint Presentation</vt:lpstr>
      <vt:lpstr>PowerPoint Presentation</vt:lpstr>
      <vt:lpstr>PowerPoint Presentation</vt:lpstr>
      <vt:lpstr>D. Bleeding Kansas (1856)</vt:lpstr>
      <vt:lpstr>PowerPoint Presentation</vt:lpstr>
      <vt:lpstr>PowerPoint Presentation</vt:lpstr>
      <vt:lpstr>E. Dred Scott Decision (1857)</vt:lpstr>
      <vt:lpstr>PowerPoint Presentation</vt:lpstr>
      <vt:lpstr>PowerPoint Presentation</vt:lpstr>
      <vt:lpstr>F. Election of 1860</vt:lpstr>
      <vt:lpstr>PowerPoint Presentation</vt:lpstr>
      <vt:lpstr>G. Secession &amp; States Rights</vt:lpstr>
      <vt:lpstr>PowerPoint Presentation</vt:lpstr>
      <vt:lpstr>PowerPoint Presentation</vt:lpstr>
      <vt:lpstr>PowerPoint Presentation</vt:lpstr>
      <vt:lpstr>The War Begins (1861)</vt:lpstr>
      <vt:lpstr>A. Opening Confrontation at Fort Sumter (Charleston, SC. – April 1861)</vt:lpstr>
      <vt:lpstr>PowerPoint Presentation</vt:lpstr>
      <vt:lpstr>PowerPoint Presentation</vt:lpstr>
      <vt:lpstr>B. More Slave States Secede</vt:lpstr>
      <vt:lpstr>PowerPoint Presentation</vt:lpstr>
      <vt:lpstr>PowerPoint Presentation</vt:lpstr>
      <vt:lpstr>C. Comparing Resources</vt:lpstr>
      <vt:lpstr>PowerPoint Presentation</vt:lpstr>
      <vt:lpstr>D. Realities of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Events of the Civil War</vt:lpstr>
      <vt:lpstr>Apr. 1861: Ft. Sumter (SC)</vt:lpstr>
      <vt:lpstr>Sept. 1862: Antietam (MD)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Emancipation Proclamation</vt:lpstr>
      <vt:lpstr>PowerPoint Presentation</vt:lpstr>
      <vt:lpstr>PowerPoint Presentation</vt:lpstr>
      <vt:lpstr>PowerPoint Presentation</vt:lpstr>
      <vt:lpstr>PowerPoint Presentation</vt:lpstr>
      <vt:lpstr>July 1863: Gettysburg (PA) – TURNING POINT!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Gettysburg Address; Nov. 1863</vt:lpstr>
      <vt:lpstr>PowerPoint Presentation</vt:lpstr>
      <vt:lpstr>PowerPoint Presentation</vt:lpstr>
      <vt:lpstr>Apr. 1865: Appomattox (VA)</vt:lpstr>
      <vt:lpstr>PowerPoint Presentation</vt:lpstr>
      <vt:lpstr>PowerPoint Presentation</vt:lpstr>
      <vt:lpstr>PowerPoint Presentation</vt:lpstr>
      <vt:lpstr>Hampton Roads</vt:lpstr>
      <vt:lpstr>The War’s End (1865)</vt:lpstr>
      <vt:lpstr>A. African-American Contributions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Grant Defeats Lee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Lincoln’s Death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&amp; Reunion</dc:title>
  <dc:creator>Aaron</dc:creator>
  <cp:lastModifiedBy>hooksal</cp:lastModifiedBy>
  <cp:revision>38</cp:revision>
  <dcterms:created xsi:type="dcterms:W3CDTF">2012-11-22T22:22:05Z</dcterms:created>
  <dcterms:modified xsi:type="dcterms:W3CDTF">2014-10-06T15:32:39Z</dcterms:modified>
</cp:coreProperties>
</file>