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257" r:id="rId4"/>
    <p:sldId id="259" r:id="rId5"/>
    <p:sldId id="293" r:id="rId6"/>
    <p:sldId id="258" r:id="rId7"/>
    <p:sldId id="294" r:id="rId8"/>
    <p:sldId id="260" r:id="rId9"/>
    <p:sldId id="295" r:id="rId10"/>
    <p:sldId id="261" r:id="rId11"/>
    <p:sldId id="262" r:id="rId12"/>
    <p:sldId id="263" r:id="rId13"/>
    <p:sldId id="297" r:id="rId14"/>
    <p:sldId id="264" r:id="rId15"/>
    <p:sldId id="265" r:id="rId16"/>
    <p:sldId id="298" r:id="rId17"/>
    <p:sldId id="299" r:id="rId18"/>
    <p:sldId id="266" r:id="rId19"/>
    <p:sldId id="267" r:id="rId20"/>
    <p:sldId id="300" r:id="rId21"/>
    <p:sldId id="268" r:id="rId22"/>
    <p:sldId id="269" r:id="rId23"/>
    <p:sldId id="270" r:id="rId24"/>
    <p:sldId id="301" r:id="rId25"/>
    <p:sldId id="271" r:id="rId26"/>
    <p:sldId id="302" r:id="rId27"/>
    <p:sldId id="272" r:id="rId28"/>
    <p:sldId id="273" r:id="rId29"/>
    <p:sldId id="303" r:id="rId30"/>
    <p:sldId id="274" r:id="rId31"/>
    <p:sldId id="275" r:id="rId32"/>
    <p:sldId id="276" r:id="rId33"/>
    <p:sldId id="277" r:id="rId34"/>
    <p:sldId id="304" r:id="rId35"/>
    <p:sldId id="278" r:id="rId36"/>
    <p:sldId id="305" r:id="rId37"/>
    <p:sldId id="279" r:id="rId38"/>
    <p:sldId id="280" r:id="rId39"/>
    <p:sldId id="306" r:id="rId40"/>
    <p:sldId id="281" r:id="rId41"/>
    <p:sldId id="283" r:id="rId42"/>
    <p:sldId id="282" r:id="rId43"/>
    <p:sldId id="307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1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2EB4DEE-C034-451E-9D29-479B101CCEBE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A78503C-D241-4CEB-90E7-871805728E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EB4DEE-C034-451E-9D29-479B101CCEBE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78503C-D241-4CEB-90E7-871805728E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EB4DEE-C034-451E-9D29-479B101CCEBE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78503C-D241-4CEB-90E7-871805728E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EB4DEE-C034-451E-9D29-479B101CCEBE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78503C-D241-4CEB-90E7-871805728E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EB4DEE-C034-451E-9D29-479B101CCEBE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78503C-D241-4CEB-90E7-871805728E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EB4DEE-C034-451E-9D29-479B101CCEBE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78503C-D241-4CEB-90E7-871805728EA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EB4DEE-C034-451E-9D29-479B101CCEBE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78503C-D241-4CEB-90E7-871805728EA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EB4DEE-C034-451E-9D29-479B101CCEBE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78503C-D241-4CEB-90E7-871805728EA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EB4DEE-C034-451E-9D29-479B101CCEBE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78503C-D241-4CEB-90E7-871805728E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2EB4DEE-C034-451E-9D29-479B101CCEBE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78503C-D241-4CEB-90E7-871805728EA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2EB4DEE-C034-451E-9D29-479B101CCEBE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78503C-D241-4CEB-90E7-871805728EA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2EB4DEE-C034-451E-9D29-479B101CCEBE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A78503C-D241-4CEB-90E7-871805728EA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brown+vs+board+of+education&amp;source=images&amp;cd=&amp;cad=rja&amp;docid=g55jB-fepA2iSM&amp;tbnid=-k5Otgg75E1ZjM:&amp;ved=0CAUQjRw&amp;url=http://brownvboardofeducation1023.weebly.com/&amp;ei=xSiDUd-sJ8fK4APp6YGgCg&amp;bvm=bv.45960087,d.dmg&amp;psig=AFQjCNEXZC9PvOW4rpgnjwo65HzbRrDN5A&amp;ust=1367636515072460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brown+vs+board+of+education&amp;source=images&amp;cd=&amp;cad=rja&amp;docid=WT2iXqYx65a3xM&amp;tbnid=RAbZiHfq3YM25M:&amp;ved=0CAUQjRw&amp;url=http://www.nytimes.com/2006/12/10/weekinreview/10liptak.html?pagewanted%3Dall&amp;ei=4SiDUZiEC9St4AOV-IDYBA&amp;bvm=bv.45960087,d.dmg&amp;psig=AFQjCNEXZC9PvOW4rpgnjwo65HzbRrDN5A&amp;ust=1367636515072460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senator+byrd+massive+resistance&amp;source=images&amp;cd=&amp;cad=rja&amp;docid=CkUDCxenWDFH2M&amp;tbnid=GxymPLS2Gl0SyM:&amp;ved=0CAUQjRw&amp;url=http://encyclopediavirginia.org/media_player?mets_filename%3Devm00000601mets.xml&amp;ei=PymDUZCgKZT-4AOQlIGYDw&amp;bvm=bv.45960087,d.dmg&amp;psig=AFQjCNGCAHhDOcNBjgOI14txmpfqS0nlnQ&amp;ust=1367636663688804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virginia+massive+resistance&amp;source=images&amp;cd=&amp;cad=rja&amp;docid=QvNtn7mXMzakzM&amp;tbnid=4cTvPKlshQMjlM:&amp;ved=0CAUQjRw&amp;url=http://blog.encyclopediavirginia.org/2009/07/22/the-times-dispatchs-massive-apology/&amp;ei=iimDUdjRK8fK4APp6YGgCg&amp;bvm=bv.45960087,d.dmg&amp;psig=AFQjCNHYejyxOkGzLESITsHPwXceNSLLPQ&amp;ust=1367636731407164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virginia+massive+resistance&amp;source=images&amp;cd=&amp;cad=rja&amp;docid=YAJXirFImIwfTM&amp;tbnid=ua9rF6oHy8qydM:&amp;ved=0CAUQjRw&amp;url=http://www.chrysler.org/about-the-museum/historic-houses/special-exhibitions/lessons-of-massive-resistance/&amp;ei=simDUQTUvOAD9ZeA8AY&amp;bvm=bv.45960087,d.dmg&amp;psig=AFQjCNHYejyxOkGzLESITsHPwXceNSLLPQ&amp;ust=1367636731407164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gandhi&amp;source=images&amp;cd=&amp;cad=rja&amp;docid=tCh4wpFtK-h3bM&amp;tbnid=y_QEj4n_r8roTM:&amp;ved=0CAUQjRw&amp;url=http://banoosh.com/blog/2012/12/17/gandhi-advocated-the-right-to-bear-arms-use-of-violence-to-defend-innocents-against-bullying-oppression/&amp;ei=DyqDUaXSMJfd4AP-3ID4Cw&amp;bvm=bv.45960087,d.dmg&amp;psig=AFQjCNHsShVezuVdc_mZxDhe8GlMEwZpcg&amp;ust=1367636874820714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gandhi&amp;source=images&amp;cd=&amp;cad=rja&amp;docid=AvcsYkYuBUBs-M&amp;tbnid=mYG8nASBUGRw-M:&amp;ved=0CAUQjRw&amp;url=http://calcuttaherald.wordpress.com/2012/10/10/birthing-gandhi-in-our-youth/&amp;ei=NiqDUfupFtLi4AOQ24GYBw&amp;bvm=bv.45960087,d.dmg&amp;psig=AFQjCNHsShVezuVdc_mZxDhe8GlMEwZpcg&amp;ust=136763687482071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www.google.com/url?sa=i&amp;rct=j&amp;q=montgomery+bus+boycott&amp;source=images&amp;cd=&amp;cad=rja&amp;docid=eTTgc1_2FofRNM&amp;tbnid=a-_8QChQxp14YM:&amp;ved=0CAUQjRw&amp;url=http://unit8juliav11.wikispaces.com/Montgomery%2BBus%2BBoycott%2BPictures&amp;ei=qiqDUZXYAYXj4AORg4Fw&amp;bvm=bv.45960087,d.dmg&amp;psig=AFQjCNF7jrakGfEdsySSPUO0vxSf2EOz5g&amp;ust=1367636966421306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rosa+parks+bus&amp;source=images&amp;cd=&amp;cad=rja&amp;docid=gf8eWGF5ug5F0M&amp;tbnid=laawt-Vk70EuNM:&amp;ved=0CAUQjRw&amp;url=http://www.preservationnation.org/travel-and-sites/save-americas-treasures/success-stories/rosa-parks-bus.html&amp;ei=yyqDUfTHGdSw4AOMzICYDg&amp;bvm=bv.45960087,d.dmg&amp;psig=AFQjCNG_pN0x6_3qNC9LR_WGo6T_q9UYww&amp;ust=1367637062709973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+bus+martin+luther+king&amp;source=images&amp;cd=&amp;cad=rja&amp;docid=m0J-6SodQTOPhM&amp;tbnid=RbN37AybejxF-M:&amp;ved=0CAUQjRw&amp;url=http://www.history.com/photos/martin-luther-king-jr/photo3&amp;ei=KCuDUZeNOdGx4AOunYD4Dw&amp;bvm=bv.45960087,d.dmg&amp;psig=AFQjCNEg4nCH0HBtqk63-iDFqkD7aQ00mA&amp;ust=1367637154062160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letter+martin+luther+king+birmingham+jail&amp;source=images&amp;cd=&amp;cad=rja&amp;docid=3NOnWtnSoisBcM&amp;tbnid=eokNE_JmUn3WgM:&amp;ved=0CAUQjRw&amp;url=http://corr.peacefuluprising.org/content/letter-birmingham-jail&amp;ei=ayuDUdrWK9S-4AOyi4CADA&amp;bvm=bv.45960087,d.dmg&amp;psig=AFQjCNHTHmxKu_Byv7Wtdo78tqdzS2D-mA&amp;ust=1367637195815095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google.com/url?sa=i&amp;rct=j&amp;q=sit+ins&amp;source=images&amp;cd=&amp;cad=rja&amp;docid=IGAG0ihJEJ0fZM&amp;tbnid=NZ8HmGmfF6dNPM:&amp;ved=0CAUQjRw&amp;url=http://greensborositins.wordpress.com/the-sit-ins/&amp;ei=mCuDUcyoKJHi4AOlt4GoBw&amp;bvm=bv.45960087,d.dmg&amp;psig=AFQjCNH9cVcbQFYbNIRYPZZAbijIgnjtKw&amp;ust=1367637268790961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sit+ins&amp;source=images&amp;cd=&amp;cad=rja&amp;docid=Epv39EfRe5jYJM&amp;tbnid=Bx4rdfo65XcyJM:&amp;ved=0CAUQjRw&amp;url=http://www.library.nashville.org/civilrights/photos.htm&amp;ei=FSyDUfDlGani4APk0oHYDA&amp;psig=AFQjCNHneBpAUOWkXMS7l98WCGfOZQeLyA&amp;ust=1367637395189096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homer+plessy&amp;source=images&amp;cd=&amp;cad=rja&amp;docid=oUDGCj5FuOPg7M&amp;tbnid=LzfhMY_dkN7QBM:&amp;ved=0CAUQjRw&amp;url=http://www.awesomestories.com/assets/homer-plessy&amp;ei=iyeDUZSRDvPi4APQl4A4&amp;bvm=bv.45960087,d.dmg&amp;psig=AFQjCNEbuUnp0G2EO_67L7Ane6uB_u5GNg&amp;ust=1367636212631596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march+on+washington&amp;source=images&amp;cd=&amp;cad=rja&amp;docid=kzybc0YBMy58YM&amp;tbnid=BwcuJxhrhFq0EM:&amp;ved=0CAUQjRw&amp;url=http://mlk-kpp01.stanford.edu/index.php/encyclopedia/chronologyentry/1963_08_28/&amp;ei=QSyDUb3RNYn64AOFt4GAAw&amp;psig=AFQjCNHvX4skVLhVJI21QlhAHS7ASNkK2g&amp;ust=1367637428240926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march+on+washington&amp;source=images&amp;cd=&amp;cad=rja&amp;docid=zRyfjtoAkacYNM&amp;tbnid=d02gFKLyM-9HRM:&amp;ved=0CAUQjRw&amp;url=http://commons.wikimedia.org/wiki/File:Martin_Luther_King_-_March_on_Washington.jpg&amp;ei=WiyDUdneNeTC4AOJjYHYAw&amp;psig=AFQjCNHvX4skVLhVJI21QlhAHS7ASNkK2g&amp;ust=1367637428240926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march+on+washington&amp;source=images&amp;cd=&amp;cad=rja&amp;docid=cRE7Xh0_u0XtNM&amp;tbnid=BOYEHDNJzpf8JM:&amp;ved=0CAUQjRw&amp;url=http://jwa.org/media/march-on-washington-button&amp;ei=eyyDUYPlK7jh4APGkYCACA&amp;psig=AFQjCNHvX4skVLhVJI21QlhAHS7ASNkK2g&amp;ust=1367637428240926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martin+luther+king+jfk&amp;source=images&amp;cd=&amp;cad=rja&amp;docid=xdMoblRekfgpGM&amp;tbnid=PWVq-EMRKc08QM:&amp;ved=0CAUQjRw&amp;url=http://rolexblog.blogspot.com/2009/01/martin-luther-king-jr-day-in-usa.html&amp;ei=tCyDUf6HL_jK4AO4nIHIAg&amp;psig=AFQjCNE0OyjNfZdQFFnqqJdIEfblRBDq6g&amp;ust=1367637545625492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/url?sa=i&amp;rct=j&amp;q=lbj+martin+luther+king+jr&amp;source=images&amp;cd=&amp;cad=rja&amp;docid=ioaFxHBu8jiMFM&amp;tbnid=RuNk1D_ovtCiDM:&amp;ved=0CAUQjRw&amp;url=http://commons.wikimedia.org/wiki/File:Martin_Luther_King,_Jr._and_Lyndon_Johnson_2.jpg&amp;ei=9CyDUaOXKuf94AOKlYGADg&amp;psig=AFQjCNG85UwnHgnOPN-1DYdTQNPOEevbUQ&amp;ust=1367637616819726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lbj+civil+rights+act+1964&amp;source=images&amp;cd=&amp;cad=rja&amp;docid=4YGLEnm06GX6QM&amp;tbnid=O8CYrd8ilZno1M:&amp;ved=0CAUQjRw&amp;url=http://en.wikipedia.org/wiki/File:Lyndon_Johnson_signing_Civil_Rights_Act,_July_2,_1964.jpg&amp;ei=LS2DUZO2DY7C4APnooCACg&amp;psig=AFQjCNECSsLkKaBHzUITZCyxLA0ghjh7UA&amp;ust=1367637669337505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url?sa=i&amp;rct=j&amp;q=lbj+civil+rights+act+1964&amp;source=images&amp;cd=&amp;cad=rja&amp;docid=tv_9IUhth9yFbM&amp;tbnid=GBJfjmOYDAgpDM:&amp;ved=0CAUQjRw&amp;url=http://blsciblogs.baruch.cuny.edu/his1005spring2011/tag/civil-rights-act-1964/&amp;ei=fi2DUdHmAtG54APAoYGYCQ&amp;psig=AFQjCNECSsLkKaBHzUITZCyxLA0ghjh7UA&amp;ust=1367637669337505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jim+crow+laws&amp;source=images&amp;cd=&amp;cad=rja&amp;docid=NLZ_lEzLCR4P9M&amp;tbnid=DD8rCr2MlIgPMM:&amp;ved=0CAUQjRw&amp;url=http://www.mrnussbaum.com/civil_war/jim_crow_laws.htm&amp;ei=MCiDUYDQNfOz4APzu4BI&amp;bvm=bv.45960087,d.dmg&amp;psig=AFQjCNHv11yr2dWhwBrfueCo4As2_eiIZw&amp;ust=1367636388018269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/url?sa=i&amp;rct=j&amp;q=selma+to+montgomery+march&amp;source=images&amp;cd=&amp;cad=rja&amp;docid=qFeUc--mOdnrWM&amp;tbnid=CkG7icSbJVBRAM:&amp;ved=0CAUQjRw&amp;url=http://www.history.com/photos/martin-luther-king-jr/photo8&amp;ei=wy2DUbu0DtWp4APZiICYDQ&amp;psig=AFQjCNEzkT5uxPdV0eNWCywoRINwVOZFzA&amp;ust=1367637821980830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/url?sa=i&amp;rct=j&amp;q=selma+to+montgomery+march&amp;source=images&amp;cd=&amp;cad=rja&amp;docid=KBByC9mpXyHdkM&amp;tbnid=IlGeg8EJeDkE4M:&amp;ved=0CAUQjRw&amp;url=http://www.convocafe.com/profiles/blogs/past-prologue-from-selma-to-montgomery-1965&amp;ei=Jy6DUanyHc3B4APjyoD4DQ&amp;psig=AFQjCNEzkT5uxPdV0eNWCywoRINwVOZFzA&amp;ust=1367637821980830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/url?sa=i&amp;rct=j&amp;q=selma+to+montgomery+march&amp;source=images&amp;cd=&amp;cad=rja&amp;docid=ynFn4DrVINq2nM&amp;tbnid=mCQs64LCTBZ7GM:&amp;ved=0CAUQjRw&amp;url=http://swampland.time.com/2013/03/22/how-time-covered-the-1965-march-from-selma-to-montgomery/&amp;ei=-C2DUeP1LtS54APu-ICwAg&amp;psig=AFQjCNEzkT5uxPdV0eNWCywoRINwVOZFzA&amp;ust=1367637821980830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/url?sa=i&amp;rct=j&amp;q=martin+luther+king+jr+assassination&amp;source=images&amp;cd=&amp;cad=rja&amp;docid=plxkMB6Or19yvM&amp;tbnid=Rtruw31hEyDHWM:&amp;ved=0CAUQjRw&amp;url=http://www.findingdulcinea.com/news/on-this-day/March-April-08/On-this-Day--Martin-Luther-King-Jr--Assassinated-in-Memphis.html&amp;ei=1SQ9UdfmIeS30gHl5YG4Dg&amp;psig=AFQjCNHAld43RAXySJZEBnHBoyhS-w2i7A&amp;ust=1363048009678718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/url?sa=i&amp;rct=j&amp;q=martin+luther+king+jr+assassination&amp;source=images&amp;cd=&amp;cad=rja&amp;docid=AkMv13jkrlP6IM&amp;tbnid=nAuh_DLeYO1uxM:&amp;ved=0CAUQjRw&amp;url=http://iconicphotos.wordpress.com/2012/04/07/the-assassination-of-martin-luther-king-jnr/&amp;ei=TCU9UbmlFIq30gGI9YGQCg&amp;psig=AFQjCNHAld43RAXySJZEBnHBoyhS-w2i7A&amp;ust=1363048009678718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om/url?sa=i&amp;rct=j&amp;q=martin+luther+king+jr+assassination&amp;source=images&amp;cd=&amp;cad=rja&amp;docid=xZS4c7C8llFaCM&amp;tbnid=Mccr6-D7H4LkVM:&amp;ved=0CAUQjRw&amp;url=http://pibillwarner.wordpress.com/2010/05/22/updatednew-orleans-mob-boss-carlos-marcello-with-the-help-of-the-kkk-contracted-the-hits-on-jfk-rfk-and-mlk/&amp;ei=eSY9UfvfCqT40gG19oDADA&amp;psig=AFQjCNHAld43RAXySJZEBnHBoyhS-w2i7A&amp;ust=1363048009678718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om/url?sa=i&amp;rct=j&amp;q=martin+luther+king+jr+assassination&amp;source=images&amp;cd=&amp;cad=rja&amp;docid=vWbJ72qQO5QkjM&amp;tbnid=14x75XtQq-V93M:&amp;ved=0CAUQjRw&amp;url=http://blogs.clarionledger.com/jmitchell/2011/03/09/could-james-earl-ray-have-made-contact-with-the-kkk/&amp;ei=fCU9UduMPJK10AHkpIDYDQ&amp;psig=AFQjCNHAld43RAXySJZEBnHBoyhS-w2i7A&amp;ust=1363048009678718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com/url?sa=i&amp;rct=j&amp;q=james+earl+ray+gun&amp;source=images&amp;cd=&amp;cad=rja&amp;docid=pFvX7uHkgooR2M&amp;tbnid=HNe09SFtnpYW2M:&amp;ved=0CAUQjRw&amp;url=http://www.american-buddha.com/martin.orderskill.photo2.htm&amp;ei=dCc9UYTkBerw0gGMo4HoBw&amp;psig=AFQjCNFkTSgoXrO9GLvh4nNa4w6CH6XitA&amp;ust=1363048683326182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com/url?sa=i&amp;rct=j&amp;q=martin+luther+king+jr+assassination&amp;source=images&amp;cd=&amp;cad=rja&amp;docid=8LBDctXfE-Z0-M&amp;tbnid=2ndYPUR4GITftM:&amp;ved=0CAUQjRw&amp;url=http://news.monstersandcritics.com/usa/features/article_1398413.php/In_photos_USA_King_Assassination_40th_Anniversary&amp;ei=wSU9Uf_UB-nC0QGMzoHwAQ&amp;psig=AFQjCNHAld43RAXySJZEBnHBoyhS-w2i7A&amp;ust=1363048009678718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//upload.wikimedia.org/wikipedia/commons/a/aa/Martin_Luther_King_was_shot_here_Small_Web_view.jpg" TargetMode="Externa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com/url?sa=i&amp;rct=j&amp;q=martin+luther+king+jr+assassination&amp;source=images&amp;cd=&amp;cad=rja&amp;docid=f7zXc-FEH3RX_M&amp;tbnid=1h6eydzHHhWLBM:&amp;ved=0CAUQjRw&amp;url=http://theweinblog.com/category/holiday-related/martin-luther-king-jr-day/&amp;ei=ACY9UYWXKNC80AGfloD4Dw&amp;psig=AFQjCNHAld43RAXySJZEBnHBoyhS-w2i7A&amp;ust=1363048009678718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thurgood+marshall&amp;source=images&amp;cd=&amp;cad=rja&amp;docid=zyzsmLz_pH86NM&amp;tbnid=f6pxYZ4i17FGWM:&amp;ved=0CAUQjRw&amp;url=http://www.beutifulmagazine.com/2013/02/18/blck-history-month-thurgood-marshall/&amp;ei=3ieDUdbWL8754AOst4CoDQ&amp;bvm=bv.45960087,d.dmg&amp;psig=AFQjCNEqErX1mVKtPBjBRLhW4nEf6IERZA&amp;ust=136763631087472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m/url?sa=i&amp;rct=j&amp;q=thurgood+marshall&amp;source=images&amp;cd=&amp;cad=rja&amp;docid=2z1bDcLPWxQY6M&amp;tbnid=Cj4Uy7xE6B1LrM:&amp;ved=0CAUQjRw&amp;url=http://en.wikipedia.org/wiki/Thurgood_Marshall&amp;ei=_CeDUYimG4LC4APD7YG4BA&amp;bvm=bv.45960087,d.dmg&amp;psig=AFQjCNEqErX1mVKtPBjBRLhW4nEf6IERZA&amp;ust=1367636310874725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oliver+hill&amp;source=images&amp;cd=&amp;cad=rja&amp;docid=9YZtcDAc-HRRnM&amp;tbnid=B4I_mp_8-nBclM:&amp;ved=0CAUQjRw&amp;url=http://thesophisticatechronicles.blogspot.com/2011/06/today-in-black-history.html&amp;ei=eCiDUdmBEIrl4AP0oYDoCw&amp;bvm=bv.45960087,d.dmg&amp;psig=AFQjCNHgjQOoY46Tjt8kiClUB-b38NdbTw&amp;ust=1367636448769119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Civil Rights Movement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brownvboardofeducation1023.weebly.com/uploads/1/4/3/2/14324670/4915527_orig.jpg?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708" y="0"/>
            <a:ext cx="88422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graphics8.nytimes.com/images/2006/12/10/weekinreview/10liptak.6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" y="838200"/>
            <a:ext cx="9143997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eb3.encyclopediavirginia.org/resourcespace/filestore/3/6/4_638a033f3e6a6a6/364scr_2af282622a1a2fe.jpg?v=2012-05-31+09%3A07%3A1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5073" y="-70340"/>
            <a:ext cx="4572000" cy="69283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1444294"/>
            <a:ext cx="4268788" cy="39417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8.  VA &amp; other southern states adopted policy of Massive Resistance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9.  Massive Resistance: closed schools rather than integrate</a:t>
            </a:r>
          </a:p>
          <a:p>
            <a:pPr lvl="1"/>
            <a:r>
              <a:rPr lang="en-US" dirty="0" smtClean="0"/>
              <a:t>1)  White parents formed private schools</a:t>
            </a:r>
          </a:p>
          <a:p>
            <a:pPr lvl="1"/>
            <a:r>
              <a:rPr lang="en-US" dirty="0" smtClean="0"/>
              <a:t>2)  “White Flight” from cities to the suburbs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7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blog.encyclopediavirginia.org/files/2009/07/moton-schoo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50" y="381000"/>
            <a:ext cx="915315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chrysler.org/files/resources/hh-ex-massive-0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165272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10.  Desegregate and Integrate = black and white children go to school together</a:t>
            </a:r>
          </a:p>
          <a:p>
            <a:r>
              <a:rPr lang="en-US" dirty="0" smtClean="0"/>
              <a:t>11. YES</a:t>
            </a:r>
          </a:p>
          <a:p>
            <a:r>
              <a:rPr lang="en-US" dirty="0" smtClean="0"/>
              <a:t>12.  W&amp;L integrated in 1971.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7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King’s philosophy of non-violence (borrowed from </a:t>
            </a:r>
            <a:r>
              <a:rPr lang="en-US" dirty="0" err="1" smtClean="0"/>
              <a:t>Ghandi</a:t>
            </a:r>
            <a:r>
              <a:rPr lang="en-US" dirty="0" smtClean="0"/>
              <a:t>) </a:t>
            </a:r>
          </a:p>
          <a:p>
            <a:pPr lvl="1"/>
            <a:r>
              <a:rPr lang="en-US" smtClean="0"/>
              <a:t>Protesters don’t </a:t>
            </a:r>
            <a:r>
              <a:rPr lang="en-US" dirty="0" smtClean="0"/>
              <a:t>fight back  &amp; don’t hate their attackers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banoosh.com/wp-content/uploads/2012/12/5073957055586915432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819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calcuttaherald.files.wordpress.com/2012/10/mahatma-gandhi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4999" y="0"/>
            <a:ext cx="511738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 Segregation is legal – “Separate, but equal”</a:t>
            </a:r>
          </a:p>
          <a:p>
            <a:r>
              <a:rPr lang="en-US" dirty="0" smtClean="0"/>
              <a:t>2.  Jim Crow laws</a:t>
            </a:r>
          </a:p>
          <a:p>
            <a:r>
              <a:rPr lang="en-US" dirty="0" smtClean="0"/>
              <a:t>3.  Goals of NAACP:</a:t>
            </a:r>
          </a:p>
          <a:p>
            <a:pPr lvl="1"/>
            <a:r>
              <a:rPr lang="en-US" dirty="0" smtClean="0"/>
              <a:t>1) End Segregation </a:t>
            </a:r>
          </a:p>
          <a:p>
            <a:pPr lvl="1"/>
            <a:r>
              <a:rPr lang="en-US" dirty="0" smtClean="0"/>
              <a:t>2) Protect voting right in the South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8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/>
          <a:lstStyle/>
          <a:p>
            <a:r>
              <a:rPr lang="en-US" dirty="0" smtClean="0"/>
              <a:t>14.  Montgomery Bus Boycott (Alabama, 1955)</a:t>
            </a:r>
          </a:p>
          <a:p>
            <a:pPr lvl="1"/>
            <a:r>
              <a:rPr lang="en-US" dirty="0" smtClean="0"/>
              <a:t>1)  Rosa Parks arrested for refusing to give up seat on a bus </a:t>
            </a:r>
          </a:p>
          <a:p>
            <a:pPr lvl="1"/>
            <a:r>
              <a:rPr lang="en-US" dirty="0" smtClean="0"/>
              <a:t>2)  Dr. King organized a boycott </a:t>
            </a:r>
          </a:p>
          <a:p>
            <a:pPr lvl="1"/>
            <a:r>
              <a:rPr lang="en-US" dirty="0" smtClean="0"/>
              <a:t>3)  Buses were desegregated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48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unit8juliav11.wikispaces.com/file/view/bus.gif/226132516/bus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355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preservationnation.org/assets/photos-images/travel-sites/save-americas-treasures/success-stories/rosa_parks_bu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1131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history.com/images/media/slideshow/martin-luther-king-jr/mlk-montgomery-bus-boycot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82291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14.  “Letter from a Birmingham Jail”</a:t>
            </a:r>
          </a:p>
          <a:p>
            <a:pPr lvl="1"/>
            <a:r>
              <a:rPr lang="en-US" dirty="0" smtClean="0"/>
              <a:t>Blacks cannot wait any longer for rights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26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corr.peacefuluprising.org/sites/default/files/featured-images/2012-02/mlk-mugsho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0"/>
            <a:ext cx="64502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16.  Civil disobedience = refuse to obey unjust laws</a:t>
            </a:r>
          </a:p>
          <a:p>
            <a:pPr lvl="1"/>
            <a:r>
              <a:rPr lang="en-US" dirty="0" smtClean="0"/>
              <a:t>(Ex. Sit-ins)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391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greensborositins.files.wordpress.com/2010/11/sit-ins1963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6365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library.nashville.org/civilrights/images/pics/L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293303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17.  Dr. King organized the march</a:t>
            </a:r>
          </a:p>
          <a:p>
            <a:r>
              <a:rPr lang="en-US" dirty="0" smtClean="0"/>
              <a:t>-pressure JFK for a civil rights bill</a:t>
            </a:r>
          </a:p>
          <a:p>
            <a:endParaRPr lang="en-US" dirty="0"/>
          </a:p>
          <a:p>
            <a:r>
              <a:rPr lang="en-US" dirty="0" smtClean="0"/>
              <a:t>18.  250,000 at Lincoln Memorial</a:t>
            </a:r>
          </a:p>
          <a:p>
            <a:endParaRPr lang="en-US" dirty="0"/>
          </a:p>
          <a:p>
            <a:r>
              <a:rPr lang="en-US" dirty="0" smtClean="0"/>
              <a:t>19.  Dr. King = “I have a dream”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785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BDAAkGBwgHBgkIBwgKCgkLDRYPDQwMDRsUFRAWIB0iIiAdHx8kKDQsJCYxJx8fLT0tMTU3Ojo6Iys/RD84QzQ5Ojf/2wBDAQoKCg0MDRoPDxo3JR8lNzc3Nzc3Nzc3Nzc3Nzc3Nzc3Nzc3Nzc3Nzc3Nzc3Nzc3Nzc3Nzc3Nzc3Nzc3Nzc3Nzf/wAARCADzAM8DASIAAhEBAxEB/8QAGwAAAgIDAQAAAAAAAAAAAAAAAwQCBQABBgf/xAA/EAABBAECBAMGBAQFAQkAAAABAAIDESEEMQUSQVETImEGMnGBkbEUQqHBIyRi0VJyc+HwMwc0NUNjgrLC8f/EABYBAQEBAAAAAAAAAAAAAAAAAAABAv/EABgRAQEBAQEAAAAAAAAAAAAAAAARASFB/9oADAMBAAIRAxEAPwD1DiLq1Mvo5V0rjveE5xM/zkp7OVe93kutkUCR/rnulJXGxn5o8rqGdvikJCScIqMjspYvLmmwQboeqI/Jwl3k83dBFzkJz6FZtYTikN2VNE+Y91B7jY3Q5J2xPDXgm+g6opjnmIeIeZvQl2w+AUEmQySupo23J2W5IJ4xfhOcO7Ra1H4xtoLWNAqgjvY4ty7bqclULRTNkPIHeYfl6hHbfRU3FIQfM1sj5R15nA/ohaDi8+nkEWpDnx9S4eYKC+Bpw6o7XkFBbJHKOaJ4e30Umt63YQORy3V36piGQghIxitgmW2FRZxTO+qajkcNyqyJ1VgJyMk0aSB9rnd1NriTul2OsCt+qmXG9lQwHGrv9FnO49VBvNVbqQx0Q6mCau1LmPdDBJCkFcTQeJH+cnF/mKrZ7DSAU9xM/wA5NQ/Ofuq6bbphDCchsHKWe44TEm+Uo9x5ioqMryAUmZM5RpnGilH+UlQbc4dPnSE8uDHULx16lb5wbpJ6qaV2qZDEMjt3O36KBiLh/iTjxX81AEnYJ/RafmkHIDQ2oqvZM1j3QRu53WOZ3THS+yvuHR8jWNGQBd91YHotGxwJLcoo0cdbD4FMRvAas5wCdt1QD8Hp688TCD3AVbxDhGg1DfPCAbOW4VrK4kEpOVx2P6qdHP6bhjOGahzopHOgfgB35SnRyhtAAVkUiat1xuaG77JeKXmjaetZQHjwco7XY6FKtcAptegdjdVd07C8UqtkmRlOwygHKosGEkot5A7JWOWwKCYYbPRE6ajRK7lBjq6v9UcH6qlaDcrawA3hbpXEpHirmt1k5oHzn7qskfbvRPcVd/OzD+t33VZM4DZZXAZXjKSkk7piRwog7pSSs5yihSvxZ2OyXkNiwiSvsG0A2cX9VNA5H8jS4DYEqu0o1M7nSY8180hNfIfuU9qW80bmg9Dt1VdpJXQxBjKJaA3lo1Z+GSUD+n0rhUlNa0GiRm/krtmqDWgMzW5KpW8SkiJjk52SV7sl0rDScs2ojaXAtHmIaB8kHQ6eUuYCQQSEwKdVApIPaxtAqZ1XKzyAX3Koale1oIcRhVs0rCSAVRca4hG6+bWsa68tY6z+ireG+PqZwIHucB1OFKOrfLEyPzlvzVY2SF0r2xuBvzUCqbis0sOpMeqEnMMlrcJjgobJNJIxkjAxtEOzZPqgtWO3BvuphzcboZqt1Euz1wkDbHi9rTTHirKQiOd0zE8fXsqLDTyA1n0VhCR3+aqoXZyntO9uPXZEWLDQzaMw97SjHi6GyPG7zWrmGj9MBZdBYD1wtWNgriKriziNdP8A6jvuquR1FPcWJOtn/wBR33VY8FZXNBldZS0pRH4O6Wlcb3qkUN3ms4QjtkqfMEJ3XOygi45yhcPgm08sztLXM54MZIvlJIG3pZU3ZKJw94i4nE57jySAsrpzbj9Qga1sbZmyR6zURS8jgIXEjn9bpR4WDpZvAeLcfPzdx0Q9Nwlmm4i6d8bpSX21x2q/umdc9njxamOw4EtrvR//AFBdsYxzcJWbhen1P/eHSPb/AIA8gH40o6fUiRvY0ivndXKD81U1Sa3gejDiYmEYqhgUrXg2gj0UTS1tOOT6IcruQiRxxumOHzNljfNLIGC8cxoUige0XDWzBmqEYLminGuiqdDUEjmtFMeLr1C6LW8T0TdK5gmjfQ6G1zsR8SSNw6gqGGibJWiRWDlRNg5URuf7IGIh64TcRwAEkw43TDCQqHIzWQU3A7ar+qr4Tjf6puLerQqyYRjP6plkmP3Va0kOAIym43Et3WmVgxx5d1rYFQhssycqZrZBScTd/Oz2P/Md91WSuVlxQj8ZqP8AUd91Uy72stASG8bBKykXko0palXE1kKUQd6IZwaU662hltoIlZyhworVZUhvugtNNrhNEdO97ItQR7xGJB3+KhrmhkbWmQOIIN11VTqtO3UwlhJDgba4dCp6j+Hp7qucAk+tIC6XVOg1F81suiPmraTVRNHv57LmGSkNsjmPdQkmcDzcxHcBB0DpW6iUNc+oxl3wS/E9Vo9TpxH4PNymmk4CqXah7ogyF4HlouSGon5jkki8t2UGpmsYSIXPAvzUaCe4brzHJCyUlwByfQhV/NG9hqM56lxQYXFsnfPdB2kgPNZUBd9VkD3SaeMv97lANrZHZUEh37pgEEg9UvGDujNOcKhqE4zSZhd5knGdk1APugcbIS89fVMwuzn9EpGOZxJTUIyM9VUWMJoeU+pRKvKXYRQR2k0qig4m69XPe/iO+6rZSn+Jn+Zn/wA7vuqqR+4WWi8rqJyl3fFTkOVAm8ClBAjK1Vrd56UsrKAfJ1rdYQQCiltDNKJHdBAkBpLjQAslWOr0Dxw2GQAlkkYNnoSFT651sLG57ruuF6vScS4fGIuVzRGGvjO7cVRCYPNtSOVxYQQB1AS8tgnmxkbldd7R8FGlidqYCXRDDmHdnrfZcdKBzO25QdkB9NZLQ28iqxhQ8Fp1NFl2dq2RtMwcnMzqKq9kbwuYtzQdgOPQ/wDKUEQYY3uiLA1rhkD/AJ3SZ0zvFd4Yrt8Ew8EPpxo10CnGfGeHAUaom96VFxpXF+ljOaoUiFxtLcMcXwGjZB+qYIJPqgLETglGBJdhCjHlpEZuLHVUMR43vdNRuIOLpLMJKYYaq8IdOwnGE3E7OaSMcgBymI5BaJ0/C6yCbTjTfwVdBINrT0ZBG61UjmeJH+am/wA7vuqmS7+CtuI07VTEj87vuq6RgystQm8kY6IV7hFkALkM1dAKCI97ZTQ3Sxx3zuA9Akp9Y99iO2Dv1QOyzshZzPdXYdVWnUzakk34cd4A6/NLOPM8lxNHcpnTuDo8DHRQTYLjItb0Gpm0Mglhe5hBsEHotnDavdYWgtwMjYd0HYcO45p9dH+H4hysc4cpcfdeP2XF8e4NNw3Vu8FjpdM/zxSNHMK9SrKPg8p4a3W6fUNkgq3tOHM6EeqCeI6/QQMZpy2SEbMe2+Q/09lRV6LUgNEZbk3YA9N0YuAbTgS0GxWCD6K1dxnVzaclrYm4pwdGHEeuVRajVPdLyPcDznBa0CjfooGZ2mSMGAWB5rPVC07nEmMjl6gnohQ6xrbDi7mYSBY6KUmphBY8PsgkGkDI4i7RbtDwTTh1VppdfpdWAWSBr+rXYK5aeVuolLgKs2FFuCiu4bHYttH4IjGklcnptRLEAY5XN+atdNxqWPE7Of1GCrUXrG0PRbc+x5VWaPjkcs/hzx8jTgOB2VyWNqwbB6hKNxHHm7I8ZJKC2gjxNF9vmqkOacOJVjA6rsY9UlC0cozsrKBgc3NrXSOT1jv5iXP53fdIyOtH17v48h/qP3Vc925v4LK4hLIA4gpGTUlz3MY2iFN7z4wLjVoWpZzU9vvtyPVQALC8k2SVB8ZAJIwjtkDwHt6rLBj5SFBWy0CGkGtymdOfLYQZIXc55C0t/wALhX6okdtbQBGeuVQwHczuwRG73aC3a8Up5vcILvgD2Smfhsz3Nj1ItrhVhwz171+iBxzgsel1TYzrJXtcLDA6iB3J+vRVzJXxvbJG7lexwc031Cd1etdrtQ+dzK59m70OyUA0Xs9+O1bIIJpQPeke5xPK39yulh9ieEsBLzPK6iAXPqj3xSY9k9MG6J+pcBzTOsf5Rgfv9Ve4qlcg4OP2Ri5DclyDB5h1VLxj2f1Wia6VjAYgLNG6Xpb4wJnVscrU2mZPE6ORoLXAhw7goleOBjm0TtumYqcKO/r1TOs0btNNqNK/LoZC34jolgCGgjCy0YY3kHoiDJN5pLOc53LZAAyfVFidbs7IiYb/ABBXULp+A6puo07oHO/iRfZc1GOY83YFF4NOYOJNkvlaXcp+Co7TlTUTWkeqAWDpt0Rod+2FUh6AUQR0VpCLG9Kt0+eqsIhfunCo4fXf9aT/ADH7qt1DsGk7rH3K8/1H7qvmOcrKlJi5uR5m9lpsrXt8poqM7eU4NIJ77FBp3kc6iS07+hRWPDmBw6oDnUCDkFL6WbknMJNh2W/FQNyC6pRG2ehUw1ziQ1t1lRo3fRBL4KYPdRO3dav6oUXluhSf4DwuHiGtfHqJ5GsaOYRNdQd0Od+yQaaHqmOH6o6LWw6kE0x3mHdp3TB6BExumibFEA1jAA0DYBRlleB5cn1K3zh7Q5ptpFg3ul5HFaTqbpjzt9UbxOYbpB7re2kSN+EK5b2u04i4s2ZooaiLJrq3/gXNNG4XYe2QDodHId2yFvyI/wBlycg5HmtiVNUJ+CPXZTiOy1JTiMKTWjFKCUch8NzQMk0FOMBo5QMjchKtkcJixmKJymSWxQ0MuOEHYcC1Z1eha5xt7DyuVmwkEBch7L6g6fVeGTTJsEevRdezDtloPQEhtp7TSH3SVWREkUbTunPmHwV6nXE6q/FffcpGY164T+szK74lITVlZUlM68kITSpzX8vihcxN90AtSaYQDlIaTmOrjB7n7J7wXPeS9wrsEmHNZrQWmwHUgtW+YUfeG6lTdgEJx5M9eyIzzNDhsUEqO2aWEYW7FY+y07G/X0QjQICm823YoRZzGxdWiOwP3QdX7Na/8Rw3wnHz6c8h+HT+3yTzn9yuN4Pqzo+ItLnVHL5H/sfqupkcbx9Ew1N8oBB2yiiQJPUC4XEbgWFJvMQCCVUV3thKBw2E9pL/AEK5uVvmu7BV97WOH4GFp6vP2VEzzaeOS8cou/gooQou8xW7ojKEMEk3uiAWd1AN8X8xf5XC/ijuh53jNAKM4PJG4GiCVIOsZOUDend4Ekcg/I4O+i7mJ7Jo2SRm2uFhcEzLTZ2XTey2q52HSvOW5bfZXB0ELS7Ayn9OzuPogQtArunIWkHC2jz+c/xHZ6lJSkEnZOak+d3xSEhzSwpd4BQg0NdkYRXAcyFO8RoRCdzGMcbpVA5eYkd7TWoeJD5tiglrAwho6blFWGHuDjsFtjiHn/Ad0ON38uw3uExp2WOYjdEEDRvn4rCLPcLGENdyEiuikW7oNtADVFwWEnAW6UC0zBy7rsOCSDX8Oimu3t8kn+Yf33+a5KbDapWHsdr/AMLxV2kl/wCnqR5fR42+ox9FcHXQwtka+gQWktNhEZAKHr1CNzEO9FKIWaWuI5L25Y2LTaVt5Jd+yoNE7m0Lc+7hW/8A2hztdqtPACPJHZ+Z/wBlS8MN6d7eztvks6oUuH42tbD+gUp2kHb4qDKUG53UyMf1WiNIx/dB1Q87QNgFJgoj1QORkVQTvDpjpdUyYHAOfgkY6NfZMxGtxhUej6ZzXxh7dnCxSciObVD7M6sS6Pwz70ZqvRXschNGlrNRwOqb5nfdV8g3wn9U82Ruk5KrKypR4oZSc7S83adkyDugPGNlAmdOwjzFBlaGMxvthMy83MOyU1GKG5KA+mBfGxvbCsRTGgJHhgsm/wAqeJF5uuiDOQOGcrI3EEscfN37rAax2Qpb6bjZAwSAMrQJO+P3UYJBKKIp43HdEoDB+SBeceUmlWyF7JGPYS17XWHDoehVtKAQcfRVWoA56ooPSuD68cT4dFqBXiAcsjRinDf+6e8RsTHPlIaxreZzj0AXAezHFBw7WBshqCbyv/pPQp/244rICzh2ndQc0PlI69h+/wBFaOb41rjxLiM2oN053lB6DoPot8KfUrm9wEjyuGSCj6J4Zqo7OTg+igstQzzHCDG0kpyVgLbSzcOJ+eFQrIeZ7j6osXKd90v+W+6JHvkqCxijBGOqZjjrfKV0wJbd/JNRE3aouOAznS61lnyyeUrtGP5asfReceI9kjXAUAbBXfcMmGr0cUoPvNyrmjkNVHRJzXqktRKDEGcnm7qz1rqabVNPIGuu7PZTQo8vs0EF7nA5CO90r3EhprvSiYXOI53gKHS/iNJ8wwhvYx5Dh0TToYWnclKTyRVyRgb7hATRgBrwO6bAxkdUlpCQ6u6e6qjWyhgn9FM7YCjXmwFDofIWu5m2CEwyUSNxg9QocvU7UhFrmP52YOyBhxtpVZrRQVlzB7bAII6JLWMsdwgQi1IGHMv4FGkkOofZJc4jd56dEGKNpNV+istZBIdNGX8tOi52hnQWR+yoSeGWBLLjqGqBkgjI8OO3DIJ7qX4dlYBKwxANNBRVzG7xNOHUchLSgNieR2Knwx/Npg3OMLOIUyCurnKpSBaQwDIpF08d1amQC0Y6LcWCoG2v5RQJUhK44BQmNyHFwpMMEYIJBd8MKlHgmINEBw7FdZ7Na7T+F+Hk8hBJaLpcxFOxpsQN+auNDLHI2vBDfWkwKcTaS4DIHoEgICHW2P5uCuuJNc19N3ISccDyeaU/JBW6iGRsZPvO6NCrXsnJNh4/9pVnqpQXuDbS34iUYbaCvIe27B+iX5M3W6uGHUO80jy1o3pBfqHud5MjpagV0zKdvasALCAWuw9wAJOUxEfL6qwQINVVLTW52Rq60tBtbJCBkHN2sYy3tB2tFIsbLA3fCBTXu/CyRuZ+YG22hzuE0Qcw2Cja2JoiJItx3JJSUDi1xY7LT+hSgUTQ15DvirbWlrI9EH0L0w/+TlXTQ801WnXsGpEIkhH8KERtcT2JN/qoE4AHNAtGMTXjJCY1XDJI9Dp9XpXOdHL77a912cfDCTGlnNktNeqA+h5WPLQ683us4rmWNnTltZoYXxT+ehYrdb17D+KBP+EKgcY8oapBp5yeiLCzyg7kZwptbd3d9MboNRtF3Sa0w81loA79VkUQoYtMwxjmwPrsgYiBOYy0n1TcJ1LXA+ECFkEEJA8vK5ORHwneay3oqGtTp2mQOLboYVRxOXwmmNvvEfRdDO3BPZUr9D4szpZck7BBQxaR0jiSKHdFbpBeG0OpVyYA0kNz3QJmnlIyCdlIKKZj53lkfljad0CTli8kYs9XUrs6OmUXUB0AQotNG19sit3+JwtIKiLSz6i3Mje71rCIxrozyuBB9Vfefa/kltRofEJcMP790gRDRutlq2+OWF3nG/UKQyggG12Wwz6KfIa/2RWxE0Tsgr9e3+HtSQbDZtW3EWUyqpLwxE0N0gWna5kjHcoy21B73uIo0PQp/iMBB09DJafuox6PmouNeigYL5W+zrBzeUyOG4HUfXr/AMpVVvO7j9Vd6lv4fhTGCiDK5rgW3u37pERxMaDgqhOEFsrDRIDk3rIuaRjya8tV81vnBFMbj0CPqml8EEnU2DfdQLwNppx0UoWHc1uixx+W/TekWEMaBzGie2VQWBpB2PzTETAD3T2l4ZO+HnERo5AcKK1+He2QtfGW10IVKlEByj7p2JvMACgxx1i8pyJmwO6FNT+4fgVWyk8ixYroiAAw0l5QLPyWLFAJ4pjloABooLFiCP8AZFdhvwWLEAJAHGnAEJGdjY3nkFZWLEBIxcZtFgFtWLFkJcSWtE0czcLFiuJ6zjQDdRGBsI7/AFQIibbnosWIpzXf+DsP/r//AFS2jjY4W5trFi0GpGNYw8rQKCE8k6MX0lWLFBOAW0WrD2dhjk1o52h3KzmF9CsWIa6uNxsLWtjY7TOLmgkCwVixaxlTs95Nw5yd6WLFlp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BDAAkGBwgHBgkIBwgKCgkLDRYPDQwMDRsUFRAWIB0iIiAdHx8kKDQsJCYxJx8fLT0tMTU3Ojo6Iys/RD84QzQ5Ojf/2wBDAQoKCg0MDRoPDxo3JR8lNzc3Nzc3Nzc3Nzc3Nzc3Nzc3Nzc3Nzc3Nzc3Nzc3Nzc3Nzc3Nzc3Nzc3Nzc3Nzc3Nzf/wAARCADzAM8DASIAAhEBAxEB/8QAGwAAAgIDAQAAAAAAAAAAAAAAAwQCBQABBgf/xAA/EAABBAECBAMGBAQFAQkAAAABAAIDESEEMQUSQVETImEGMnGBkbEUQqHBIyRi0VJyc+HwMwc0NUNjgrLC8f/EABYBAQEBAAAAAAAAAAAAAAAAAAABAv/EABgRAQEBAQEAAAAAAAAAAAAAAAARASFB/9oADAMBAAIRAxEAPwD1DiLq1Mvo5V0rjveE5xM/zkp7OVe93kutkUCR/rnulJXGxn5o8rqGdvikJCScIqMjspYvLmmwQboeqI/Jwl3k83dBFzkJz6FZtYTikN2VNE+Y91B7jY3Q5J2xPDXgm+g6opjnmIeIeZvQl2w+AUEmQySupo23J2W5IJ4xfhOcO7Ra1H4xtoLWNAqgjvY4ty7bqclULRTNkPIHeYfl6hHbfRU3FIQfM1sj5R15nA/ohaDi8+nkEWpDnx9S4eYKC+Bpw6o7XkFBbJHKOaJ4e30Umt63YQORy3V36piGQghIxitgmW2FRZxTO+qajkcNyqyJ1VgJyMk0aSB9rnd1NriTul2OsCt+qmXG9lQwHGrv9FnO49VBvNVbqQx0Q6mCau1LmPdDBJCkFcTQeJH+cnF/mKrZ7DSAU9xM/wA5NQ/Ofuq6bbphDCchsHKWe44TEm+Uo9x5ioqMryAUmZM5RpnGilH+UlQbc4dPnSE8uDHULx16lb5wbpJ6qaV2qZDEMjt3O36KBiLh/iTjxX81AEnYJ/RafmkHIDQ2oqvZM1j3QRu53WOZ3THS+yvuHR8jWNGQBd91YHotGxwJLcoo0cdbD4FMRvAas5wCdt1QD8Hp688TCD3AVbxDhGg1DfPCAbOW4VrK4kEpOVx2P6qdHP6bhjOGahzopHOgfgB35SnRyhtAAVkUiat1xuaG77JeKXmjaetZQHjwco7XY6FKtcAptegdjdVd07C8UqtkmRlOwygHKosGEkot5A7JWOWwKCYYbPRE6ajRK7lBjq6v9UcH6qlaDcrawA3hbpXEpHirmt1k5oHzn7qskfbvRPcVd/OzD+t33VZM4DZZXAZXjKSkk7piRwog7pSSs5yihSvxZ2OyXkNiwiSvsG0A2cX9VNA5H8jS4DYEqu0o1M7nSY8180hNfIfuU9qW80bmg9Dt1VdpJXQxBjKJaA3lo1Z+GSUD+n0rhUlNa0GiRm/krtmqDWgMzW5KpW8SkiJjk52SV7sl0rDScs2ojaXAtHmIaB8kHQ6eUuYCQQSEwKdVApIPaxtAqZ1XKzyAX3Koale1oIcRhVs0rCSAVRca4hG6+bWsa68tY6z+ireG+PqZwIHucB1OFKOrfLEyPzlvzVY2SF0r2xuBvzUCqbis0sOpMeqEnMMlrcJjgobJNJIxkjAxtEOzZPqgtWO3BvuphzcboZqt1Euz1wkDbHi9rTTHirKQiOd0zE8fXsqLDTyA1n0VhCR3+aqoXZyntO9uPXZEWLDQzaMw97SjHi6GyPG7zWrmGj9MBZdBYD1wtWNgriKriziNdP8A6jvuquR1FPcWJOtn/wBR33VY8FZXNBldZS0pRH4O6Wlcb3qkUN3ms4QjtkqfMEJ3XOygi45yhcPgm08sztLXM54MZIvlJIG3pZU3ZKJw94i4nE57jySAsrpzbj9Qga1sbZmyR6zURS8jgIXEjn9bpR4WDpZvAeLcfPzdx0Q9Nwlmm4i6d8bpSX21x2q/umdc9njxamOw4EtrvR//AFBdsYxzcJWbhen1P/eHSPb/AIA8gH40o6fUiRvY0ivndXKD81U1Sa3gejDiYmEYqhgUrXg2gj0UTS1tOOT6IcruQiRxxumOHzNljfNLIGC8cxoUige0XDWzBmqEYLminGuiqdDUEjmtFMeLr1C6LW8T0TdK5gmjfQ6G1zsR8SSNw6gqGGibJWiRWDlRNg5URuf7IGIh64TcRwAEkw43TDCQqHIzWQU3A7ar+qr4Tjf6puLerQqyYRjP6plkmP3Va0kOAIym43Et3WmVgxx5d1rYFQhssycqZrZBScTd/Oz2P/Md91WSuVlxQj8ZqP8AUd91Uy72stASG8bBKykXko0palXE1kKUQd6IZwaU662hltoIlZyhworVZUhvugtNNrhNEdO97ItQR7xGJB3+KhrmhkbWmQOIIN11VTqtO3UwlhJDgba4dCp6j+Hp7qucAk+tIC6XVOg1F81suiPmraTVRNHv57LmGSkNsjmPdQkmcDzcxHcBB0DpW6iUNc+oxl3wS/E9Vo9TpxH4PNymmk4CqXah7ogyF4HlouSGon5jkki8t2UGpmsYSIXPAvzUaCe4brzHJCyUlwByfQhV/NG9hqM56lxQYXFsnfPdB2kgPNZUBd9VkD3SaeMv97lANrZHZUEh37pgEEg9UvGDujNOcKhqE4zSZhd5knGdk1APugcbIS89fVMwuzn9EpGOZxJTUIyM9VUWMJoeU+pRKvKXYRQR2k0qig4m69XPe/iO+6rZSn+Jn+Zn/wA7vuqqR+4WWi8rqJyl3fFTkOVAm8ClBAjK1Vrd56UsrKAfJ1rdYQQCiltDNKJHdBAkBpLjQAslWOr0Dxw2GQAlkkYNnoSFT651sLG57ruuF6vScS4fGIuVzRGGvjO7cVRCYPNtSOVxYQQB1AS8tgnmxkbldd7R8FGlidqYCXRDDmHdnrfZcdKBzO25QdkB9NZLQ28iqxhQ8Fp1NFl2dq2RtMwcnMzqKq9kbwuYtzQdgOPQ/wDKUEQYY3uiLA1rhkD/AJ3SZ0zvFd4Yrt8Ew8EPpxo10CnGfGeHAUaom96VFxpXF+ljOaoUiFxtLcMcXwGjZB+qYIJPqgLETglGBJdhCjHlpEZuLHVUMR43vdNRuIOLpLMJKYYaq8IdOwnGE3E7OaSMcgBymI5BaJ0/C6yCbTjTfwVdBINrT0ZBG61UjmeJH+am/wA7vuqmS7+CtuI07VTEj87vuq6RgystQm8kY6IV7hFkALkM1dAKCI97ZTQ3Sxx3zuA9Akp9Y99iO2Dv1QOyzshZzPdXYdVWnUzakk34cd4A6/NLOPM8lxNHcpnTuDo8DHRQTYLjItb0Gpm0Mglhe5hBsEHotnDavdYWgtwMjYd0HYcO45p9dH+H4hysc4cpcfdeP2XF8e4NNw3Vu8FjpdM/zxSNHMK9SrKPg8p4a3W6fUNkgq3tOHM6EeqCeI6/QQMZpy2SEbMe2+Q/09lRV6LUgNEZbk3YA9N0YuAbTgS0GxWCD6K1dxnVzaclrYm4pwdGHEeuVRajVPdLyPcDznBa0CjfooGZ2mSMGAWB5rPVC07nEmMjl6gnohQ6xrbDi7mYSBY6KUmphBY8PsgkGkDI4i7RbtDwTTh1VppdfpdWAWSBr+rXYK5aeVuolLgKs2FFuCiu4bHYttH4IjGklcnptRLEAY5XN+atdNxqWPE7Of1GCrUXrG0PRbc+x5VWaPjkcs/hzx8jTgOB2VyWNqwbB6hKNxHHm7I8ZJKC2gjxNF9vmqkOacOJVjA6rsY9UlC0cozsrKBgc3NrXSOT1jv5iXP53fdIyOtH17v48h/qP3Vc925v4LK4hLIA4gpGTUlz3MY2iFN7z4wLjVoWpZzU9vvtyPVQALC8k2SVB8ZAJIwjtkDwHt6rLBj5SFBWy0CGkGtymdOfLYQZIXc55C0t/wALhX6okdtbQBGeuVQwHczuwRG73aC3a8Up5vcILvgD2Smfhsz3Nj1ItrhVhwz171+iBxzgsel1TYzrJXtcLDA6iB3J+vRVzJXxvbJG7lexwc031Cd1etdrtQ+dzK59m70OyUA0Xs9+O1bIIJpQPeke5xPK39yulh9ieEsBLzPK6iAXPqj3xSY9k9MG6J+pcBzTOsf5Rgfv9Ve4qlcg4OP2Ri5DclyDB5h1VLxj2f1Wia6VjAYgLNG6Xpb4wJnVscrU2mZPE6ORoLXAhw7goleOBjm0TtumYqcKO/r1TOs0btNNqNK/LoZC34jolgCGgjCy0YY3kHoiDJN5pLOc53LZAAyfVFidbs7IiYb/ABBXULp+A6puo07oHO/iRfZc1GOY83YFF4NOYOJNkvlaXcp+Co7TlTUTWkeqAWDpt0Rod+2FUh6AUQR0VpCLG9Kt0+eqsIhfunCo4fXf9aT/ADH7qt1DsGk7rH3K8/1H7qvmOcrKlJi5uR5m9lpsrXt8poqM7eU4NIJ77FBp3kc6iS07+hRWPDmBw6oDnUCDkFL6WbknMJNh2W/FQNyC6pRG2ehUw1ziQ1t1lRo3fRBL4KYPdRO3dav6oUXluhSf4DwuHiGtfHqJ5GsaOYRNdQd0Od+yQaaHqmOH6o6LWw6kE0x3mHdp3TB6BExumibFEA1jAA0DYBRlleB5cn1K3zh7Q5ptpFg3ul5HFaTqbpjzt9UbxOYbpB7re2kSN+EK5b2u04i4s2ZooaiLJrq3/gXNNG4XYe2QDodHId2yFvyI/wBlycg5HmtiVNUJ+CPXZTiOy1JTiMKTWjFKCUch8NzQMk0FOMBo5QMjchKtkcJixmKJymSWxQ0MuOEHYcC1Z1eha5xt7DyuVmwkEBch7L6g6fVeGTTJsEevRdezDtloPQEhtp7TSH3SVWREkUbTunPmHwV6nXE6q/FffcpGY164T+szK74lITVlZUlM68kITSpzX8vihcxN90AtSaYQDlIaTmOrjB7n7J7wXPeS9wrsEmHNZrQWmwHUgtW+YUfeG6lTdgEJx5M9eyIzzNDhsUEqO2aWEYW7FY+y07G/X0QjQICm823YoRZzGxdWiOwP3QdX7Na/8Rw3wnHz6c8h+HT+3yTzn9yuN4Pqzo+ItLnVHL5H/sfqupkcbx9Ew1N8oBB2yiiQJPUC4XEbgWFJvMQCCVUV3thKBw2E9pL/AEK5uVvmu7BV97WOH4GFp6vP2VEzzaeOS8cou/gooQou8xW7ojKEMEk3uiAWd1AN8X8xf5XC/ijuh53jNAKM4PJG4GiCVIOsZOUDend4Ekcg/I4O+i7mJ7Jo2SRm2uFhcEzLTZ2XTey2q52HSvOW5bfZXB0ELS7Ayn9OzuPogQtArunIWkHC2jz+c/xHZ6lJSkEnZOak+d3xSEhzSwpd4BQg0NdkYRXAcyFO8RoRCdzGMcbpVA5eYkd7TWoeJD5tiglrAwho6blFWGHuDjsFtjiHn/Ad0ON38uw3uExp2WOYjdEEDRvn4rCLPcLGENdyEiuikW7oNtADVFwWEnAW6UC0zBy7rsOCSDX8Oimu3t8kn+Yf33+a5KbDapWHsdr/AMLxV2kl/wCnqR5fR42+ox9FcHXQwtka+gQWktNhEZAKHr1CNzEO9FKIWaWuI5L25Y2LTaVt5Jd+yoNE7m0Lc+7hW/8A2hztdqtPACPJHZ+Z/wBlS8MN6d7eztvks6oUuH42tbD+gUp2kHb4qDKUG53UyMf1WiNIx/dB1Q87QNgFJgoj1QORkVQTvDpjpdUyYHAOfgkY6NfZMxGtxhUej6ZzXxh7dnCxSciObVD7M6sS6Pwz70ZqvRXschNGlrNRwOqb5nfdV8g3wn9U82Ruk5KrKypR4oZSc7S83adkyDugPGNlAmdOwjzFBlaGMxvthMy83MOyU1GKG5KA+mBfGxvbCsRTGgJHhgsm/wAqeJF5uuiDOQOGcrI3EEscfN37rAax2Qpb6bjZAwSAMrQJO+P3UYJBKKIp43HdEoDB+SBeceUmlWyF7JGPYS17XWHDoehVtKAQcfRVWoA56ooPSuD68cT4dFqBXiAcsjRinDf+6e8RsTHPlIaxreZzj0AXAezHFBw7WBshqCbyv/pPQp/244rICzh2ndQc0PlI69h+/wBFaOb41rjxLiM2oN053lB6DoPot8KfUrm9wEjyuGSCj6J4Zqo7OTg+igstQzzHCDG0kpyVgLbSzcOJ+eFQrIeZ7j6osXKd90v+W+6JHvkqCxijBGOqZjjrfKV0wJbd/JNRE3aouOAznS61lnyyeUrtGP5asfReceI9kjXAUAbBXfcMmGr0cUoPvNyrmjkNVHRJzXqktRKDEGcnm7qz1rqabVNPIGuu7PZTQo8vs0EF7nA5CO90r3EhprvSiYXOI53gKHS/iNJ8wwhvYx5Dh0TToYWnclKTyRVyRgb7hATRgBrwO6bAxkdUlpCQ6u6e6qjWyhgn9FM7YCjXmwFDofIWu5m2CEwyUSNxg9QocvU7UhFrmP52YOyBhxtpVZrRQVlzB7bAII6JLWMsdwgQi1IGHMv4FGkkOofZJc4jd56dEGKNpNV+istZBIdNGX8tOi52hnQWR+yoSeGWBLLjqGqBkgjI8OO3DIJ7qX4dlYBKwxANNBRVzG7xNOHUchLSgNieR2Knwx/Npg3OMLOIUyCurnKpSBaQwDIpF08d1amQC0Y6LcWCoG2v5RQJUhK44BQmNyHFwpMMEYIJBd8MKlHgmINEBw7FdZ7Na7T+F+Hk8hBJaLpcxFOxpsQN+auNDLHI2vBDfWkwKcTaS4DIHoEgICHW2P5uCuuJNc19N3ISccDyeaU/JBW6iGRsZPvO6NCrXsnJNh4/9pVnqpQXuDbS34iUYbaCvIe27B+iX5M3W6uGHUO80jy1o3pBfqHud5MjpagV0zKdvasALCAWuw9wAJOUxEfL6qwQINVVLTW52Rq60tBtbJCBkHN2sYy3tB2tFIsbLA3fCBTXu/CyRuZ+YG22hzuE0Qcw2Cja2JoiJItx3JJSUDi1xY7LT+hSgUTQ15DvirbWlrI9EH0L0w/+TlXTQ801WnXsGpEIkhH8KERtcT2JN/qoE4AHNAtGMTXjJCY1XDJI9Dp9XpXOdHL77a912cfDCTGlnNktNeqA+h5WPLQ683us4rmWNnTltZoYXxT+ehYrdb17D+KBP+EKgcY8oapBp5yeiLCzyg7kZwptbd3d9MboNRtF3Sa0w81loA79VkUQoYtMwxjmwPrsgYiBOYy0n1TcJ1LXA+ECFkEEJA8vK5ORHwneay3oqGtTp2mQOLboYVRxOXwmmNvvEfRdDO3BPZUr9D4szpZck7BBQxaR0jiSKHdFbpBeG0OpVyYA0kNz3QJmnlIyCdlIKKZj53lkfljad0CTli8kYs9XUrs6OmUXUB0AQotNG19sit3+JwtIKiLSz6i3Mje71rCIxrozyuBB9Vfefa/kltRofEJcMP790gRDRutlq2+OWF3nG/UKQyggG12Wwz6KfIa/2RWxE0Tsgr9e3+HtSQbDZtW3EWUyqpLwxE0N0gWna5kjHcoy21B73uIo0PQp/iMBB09DJafuox6PmouNeigYL5W+zrBzeUyOG4HUfXr/AMpVVvO7j9Vd6lv4fhTGCiDK5rgW3u37pERxMaDgqhOEFsrDRIDk3rIuaRjya8tV81vnBFMbj0CPqml8EEnU2DfdQLwNppx0UoWHc1uixx+W/TekWEMaBzGie2VQWBpB2PzTETAD3T2l4ZO+HnERo5AcKK1+He2QtfGW10IVKlEByj7p2JvMACgxx1i8pyJmwO6FNT+4fgVWyk8ixYroiAAw0l5QLPyWLFAJ4pjloABooLFiCP8AZFdhvwWLEAJAHGnAEJGdjY3nkFZWLEBIxcZtFgFtWLFkJcSWtE0czcLFiuJ6zjQDdRGBsI7/AFQIibbnosWIpzXf+DsP/r//AFS2jjY4W5trFi0GpGNYw8rQKCE8k6MX0lWLFBOAW0WrD2dhjk1o52h3KzmF9CsWIa6uNxsLWtjY7TOLmgkCwVixaxlTs95Nw5yd6WLFlp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BDAAkGBwgHBgkIBwgKCgkLDRYPDQwMDRsUFRAWIB0iIiAdHx8kKDQsJCYxJx8fLT0tMTU3Ojo6Iys/RD84QzQ5Ojf/2wBDAQoKCg0MDRoPDxo3JR8lNzc3Nzc3Nzc3Nzc3Nzc3Nzc3Nzc3Nzc3Nzc3Nzc3Nzc3Nzc3Nzc3Nzc3Nzc3Nzc3Nzf/wAARCADzAM8DASIAAhEBAxEB/8QAGwAAAgIDAQAAAAAAAAAAAAAAAwQCBQABBgf/xAA/EAABBAECBAMGBAQFAQkAAAABAAIDESEEMQUSQVETImEGMnGBkbEUQqHBIyRi0VJyc+HwMwc0NUNjgrLC8f/EABYBAQEBAAAAAAAAAAAAAAAAAAABAv/EABgRAQEBAQEAAAAAAAAAAAAAAAARASFB/9oADAMBAAIRAxEAPwD1DiLq1Mvo5V0rjveE5xM/zkp7OVe93kutkUCR/rnulJXGxn5o8rqGdvikJCScIqMjspYvLmmwQboeqI/Jwl3k83dBFzkJz6FZtYTikN2VNE+Y91B7jY3Q5J2xPDXgm+g6opjnmIeIeZvQl2w+AUEmQySupo23J2W5IJ4xfhOcO7Ra1H4xtoLWNAqgjvY4ty7bqclULRTNkPIHeYfl6hHbfRU3FIQfM1sj5R15nA/ohaDi8+nkEWpDnx9S4eYKC+Bpw6o7XkFBbJHKOaJ4e30Umt63YQORy3V36piGQghIxitgmW2FRZxTO+qajkcNyqyJ1VgJyMk0aSB9rnd1NriTul2OsCt+qmXG9lQwHGrv9FnO49VBvNVbqQx0Q6mCau1LmPdDBJCkFcTQeJH+cnF/mKrZ7DSAU9xM/wA5NQ/Ofuq6bbphDCchsHKWe44TEm+Uo9x5ioqMryAUmZM5RpnGilH+UlQbc4dPnSE8uDHULx16lb5wbpJ6qaV2qZDEMjt3O36KBiLh/iTjxX81AEnYJ/RafmkHIDQ2oqvZM1j3QRu53WOZ3THS+yvuHR8jWNGQBd91YHotGxwJLcoo0cdbD4FMRvAas5wCdt1QD8Hp688TCD3AVbxDhGg1DfPCAbOW4VrK4kEpOVx2P6qdHP6bhjOGahzopHOgfgB35SnRyhtAAVkUiat1xuaG77JeKXmjaetZQHjwco7XY6FKtcAptegdjdVd07C8UqtkmRlOwygHKosGEkot5A7JWOWwKCYYbPRE6ajRK7lBjq6v9UcH6qlaDcrawA3hbpXEpHirmt1k5oHzn7qskfbvRPcVd/OzD+t33VZM4DZZXAZXjKSkk7piRwog7pSSs5yihSvxZ2OyXkNiwiSvsG0A2cX9VNA5H8jS4DYEqu0o1M7nSY8180hNfIfuU9qW80bmg9Dt1VdpJXQxBjKJaA3lo1Z+GSUD+n0rhUlNa0GiRm/krtmqDWgMzW5KpW8SkiJjk52SV7sl0rDScs2ojaXAtHmIaB8kHQ6eUuYCQQSEwKdVApIPaxtAqZ1XKzyAX3Koale1oIcRhVs0rCSAVRca4hG6+bWsa68tY6z+ireG+PqZwIHucB1OFKOrfLEyPzlvzVY2SF0r2xuBvzUCqbis0sOpMeqEnMMlrcJjgobJNJIxkjAxtEOzZPqgtWO3BvuphzcboZqt1Euz1wkDbHi9rTTHirKQiOd0zE8fXsqLDTyA1n0VhCR3+aqoXZyntO9uPXZEWLDQzaMw97SjHi6GyPG7zWrmGj9MBZdBYD1wtWNgriKriziNdP8A6jvuquR1FPcWJOtn/wBR33VY8FZXNBldZS0pRH4O6Wlcb3qkUN3ms4QjtkqfMEJ3XOygi45yhcPgm08sztLXM54MZIvlJIG3pZU3ZKJw94i4nE57jySAsrpzbj9Qga1sbZmyR6zURS8jgIXEjn9bpR4WDpZvAeLcfPzdx0Q9Nwlmm4i6d8bpSX21x2q/umdc9njxamOw4EtrvR//AFBdsYxzcJWbhen1P/eHSPb/AIA8gH40o6fUiRvY0ivndXKD81U1Sa3gejDiYmEYqhgUrXg2gj0UTS1tOOT6IcruQiRxxumOHzNljfNLIGC8cxoUige0XDWzBmqEYLminGuiqdDUEjmtFMeLr1C6LW8T0TdK5gmjfQ6G1zsR8SSNw6gqGGibJWiRWDlRNg5URuf7IGIh64TcRwAEkw43TDCQqHIzWQU3A7ar+qr4Tjf6puLerQqyYRjP6plkmP3Va0kOAIym43Et3WmVgxx5d1rYFQhssycqZrZBScTd/Oz2P/Md91WSuVlxQj8ZqP8AUd91Uy72stASG8bBKykXko0palXE1kKUQd6IZwaU662hltoIlZyhworVZUhvugtNNrhNEdO97ItQR7xGJB3+KhrmhkbWmQOIIN11VTqtO3UwlhJDgba4dCp6j+Hp7qucAk+tIC6XVOg1F81suiPmraTVRNHv57LmGSkNsjmPdQkmcDzcxHcBB0DpW6iUNc+oxl3wS/E9Vo9TpxH4PNymmk4CqXah7ogyF4HlouSGon5jkki8t2UGpmsYSIXPAvzUaCe4brzHJCyUlwByfQhV/NG9hqM56lxQYXFsnfPdB2kgPNZUBd9VkD3SaeMv97lANrZHZUEh37pgEEg9UvGDujNOcKhqE4zSZhd5knGdk1APugcbIS89fVMwuzn9EpGOZxJTUIyM9VUWMJoeU+pRKvKXYRQR2k0qig4m69XPe/iO+6rZSn+Jn+Zn/wA7vuqqR+4WWi8rqJyl3fFTkOVAm8ClBAjK1Vrd56UsrKAfJ1rdYQQCiltDNKJHdBAkBpLjQAslWOr0Dxw2GQAlkkYNnoSFT651sLG57ruuF6vScS4fGIuVzRGGvjO7cVRCYPNtSOVxYQQB1AS8tgnmxkbldd7R8FGlidqYCXRDDmHdnrfZcdKBzO25QdkB9NZLQ28iqxhQ8Fp1NFl2dq2RtMwcnMzqKq9kbwuYtzQdgOPQ/wDKUEQYY3uiLA1rhkD/AJ3SZ0zvFd4Yrt8Ew8EPpxo10CnGfGeHAUaom96VFxpXF+ljOaoUiFxtLcMcXwGjZB+qYIJPqgLETglGBJdhCjHlpEZuLHVUMR43vdNRuIOLpLMJKYYaq8IdOwnGE3E7OaSMcgBymI5BaJ0/C6yCbTjTfwVdBINrT0ZBG61UjmeJH+am/wA7vuqmS7+CtuI07VTEj87vuq6RgystQm8kY6IV7hFkALkM1dAKCI97ZTQ3Sxx3zuA9Akp9Y99iO2Dv1QOyzshZzPdXYdVWnUzakk34cd4A6/NLOPM8lxNHcpnTuDo8DHRQTYLjItb0Gpm0Mglhe5hBsEHotnDavdYWgtwMjYd0HYcO45p9dH+H4hysc4cpcfdeP2XF8e4NNw3Vu8FjpdM/zxSNHMK9SrKPg8p4a3W6fUNkgq3tOHM6EeqCeI6/QQMZpy2SEbMe2+Q/09lRV6LUgNEZbk3YA9N0YuAbTgS0GxWCD6K1dxnVzaclrYm4pwdGHEeuVRajVPdLyPcDznBa0CjfooGZ2mSMGAWB5rPVC07nEmMjl6gnohQ6xrbDi7mYSBY6KUmphBY8PsgkGkDI4i7RbtDwTTh1VppdfpdWAWSBr+rXYK5aeVuolLgKs2FFuCiu4bHYttH4IjGklcnptRLEAY5XN+atdNxqWPE7Of1GCrUXrG0PRbc+x5VWaPjkcs/hzx8jTgOB2VyWNqwbB6hKNxHHm7I8ZJKC2gjxNF9vmqkOacOJVjA6rsY9UlC0cozsrKBgc3NrXSOT1jv5iXP53fdIyOtH17v48h/qP3Vc925v4LK4hLIA4gpGTUlz3MY2iFN7z4wLjVoWpZzU9vvtyPVQALC8k2SVB8ZAJIwjtkDwHt6rLBj5SFBWy0CGkGtymdOfLYQZIXc55C0t/wALhX6okdtbQBGeuVQwHczuwRG73aC3a8Up5vcILvgD2Smfhsz3Nj1ItrhVhwz171+iBxzgsel1TYzrJXtcLDA6iB3J+vRVzJXxvbJG7lexwc031Cd1etdrtQ+dzK59m70OyUA0Xs9+O1bIIJpQPeke5xPK39yulh9ieEsBLzPK6iAXPqj3xSY9k9MG6J+pcBzTOsf5Rgfv9Ve4qlcg4OP2Ri5DclyDB5h1VLxj2f1Wia6VjAYgLNG6Xpb4wJnVscrU2mZPE6ORoLXAhw7goleOBjm0TtumYqcKO/r1TOs0btNNqNK/LoZC34jolgCGgjCy0YY3kHoiDJN5pLOc53LZAAyfVFidbs7IiYb/ABBXULp+A6puo07oHO/iRfZc1GOY83YFF4NOYOJNkvlaXcp+Co7TlTUTWkeqAWDpt0Rod+2FUh6AUQR0VpCLG9Kt0+eqsIhfunCo4fXf9aT/ADH7qt1DsGk7rH3K8/1H7qvmOcrKlJi5uR5m9lpsrXt8poqM7eU4NIJ77FBp3kc6iS07+hRWPDmBw6oDnUCDkFL6WbknMJNh2W/FQNyC6pRG2ehUw1ziQ1t1lRo3fRBL4KYPdRO3dav6oUXluhSf4DwuHiGtfHqJ5GsaOYRNdQd0Od+yQaaHqmOH6o6LWw6kE0x3mHdp3TB6BExumibFEA1jAA0DYBRlleB5cn1K3zh7Q5ptpFg3ul5HFaTqbpjzt9UbxOYbpB7re2kSN+EK5b2u04i4s2ZooaiLJrq3/gXNNG4XYe2QDodHId2yFvyI/wBlycg5HmtiVNUJ+CPXZTiOy1JTiMKTWjFKCUch8NzQMk0FOMBo5QMjchKtkcJixmKJymSWxQ0MuOEHYcC1Z1eha5xt7DyuVmwkEBch7L6g6fVeGTTJsEevRdezDtloPQEhtp7TSH3SVWREkUbTunPmHwV6nXE6q/FffcpGY164T+szK74lITVlZUlM68kITSpzX8vihcxN90AtSaYQDlIaTmOrjB7n7J7wXPeS9wrsEmHNZrQWmwHUgtW+YUfeG6lTdgEJx5M9eyIzzNDhsUEqO2aWEYW7FY+y07G/X0QjQICm823YoRZzGxdWiOwP3QdX7Na/8Rw3wnHz6c8h+HT+3yTzn9yuN4Pqzo+ItLnVHL5H/sfqupkcbx9Ew1N8oBB2yiiQJPUC4XEbgWFJvMQCCVUV3thKBw2E9pL/AEK5uVvmu7BV97WOH4GFp6vP2VEzzaeOS8cou/gooQou8xW7ojKEMEk3uiAWd1AN8X8xf5XC/ijuh53jNAKM4PJG4GiCVIOsZOUDend4Ekcg/I4O+i7mJ7Jo2SRm2uFhcEzLTZ2XTey2q52HSvOW5bfZXB0ELS7Ayn9OzuPogQtArunIWkHC2jz+c/xHZ6lJSkEnZOak+d3xSEhzSwpd4BQg0NdkYRXAcyFO8RoRCdzGMcbpVA5eYkd7TWoeJD5tiglrAwho6blFWGHuDjsFtjiHn/Ad0ON38uw3uExp2WOYjdEEDRvn4rCLPcLGENdyEiuikW7oNtADVFwWEnAW6UC0zBy7rsOCSDX8Oimu3t8kn+Yf33+a5KbDapWHsdr/AMLxV2kl/wCnqR5fR42+ox9FcHXQwtka+gQWktNhEZAKHr1CNzEO9FKIWaWuI5L25Y2LTaVt5Jd+yoNE7m0Lc+7hW/8A2hztdqtPACPJHZ+Z/wBlS8MN6d7eztvks6oUuH42tbD+gUp2kHb4qDKUG53UyMf1WiNIx/dB1Q87QNgFJgoj1QORkVQTvDpjpdUyYHAOfgkY6NfZMxGtxhUej6ZzXxh7dnCxSciObVD7M6sS6Pwz70ZqvRXschNGlrNRwOqb5nfdV8g3wn9U82Ruk5KrKypR4oZSc7S83adkyDugPGNlAmdOwjzFBlaGMxvthMy83MOyU1GKG5KA+mBfGxvbCsRTGgJHhgsm/wAqeJF5uuiDOQOGcrI3EEscfN37rAax2Qpb6bjZAwSAMrQJO+P3UYJBKKIp43HdEoDB+SBeceUmlWyF7JGPYS17XWHDoehVtKAQcfRVWoA56ooPSuD68cT4dFqBXiAcsjRinDf+6e8RsTHPlIaxreZzj0AXAezHFBw7WBshqCbyv/pPQp/244rICzh2ndQc0PlI69h+/wBFaOb41rjxLiM2oN053lB6DoPot8KfUrm9wEjyuGSCj6J4Zqo7OTg+igstQzzHCDG0kpyVgLbSzcOJ+eFQrIeZ7j6osXKd90v+W+6JHvkqCxijBGOqZjjrfKV0wJbd/JNRE3aouOAznS61lnyyeUrtGP5asfReceI9kjXAUAbBXfcMmGr0cUoPvNyrmjkNVHRJzXqktRKDEGcnm7qz1rqabVNPIGuu7PZTQo8vs0EF7nA5CO90r3EhprvSiYXOI53gKHS/iNJ8wwhvYx5Dh0TToYWnclKTyRVyRgb7hATRgBrwO6bAxkdUlpCQ6u6e6qjWyhgn9FM7YCjXmwFDofIWu5m2CEwyUSNxg9QocvU7UhFrmP52YOyBhxtpVZrRQVlzB7bAII6JLWMsdwgQi1IGHMv4FGkkOofZJc4jd56dEGKNpNV+istZBIdNGX8tOi52hnQWR+yoSeGWBLLjqGqBkgjI8OO3DIJ7qX4dlYBKwxANNBRVzG7xNOHUchLSgNieR2Knwx/Npg3OMLOIUyCurnKpSBaQwDIpF08d1amQC0Y6LcWCoG2v5RQJUhK44BQmNyHFwpMMEYIJBd8MKlHgmINEBw7FdZ7Na7T+F+Hk8hBJaLpcxFOxpsQN+auNDLHI2vBDfWkwKcTaS4DIHoEgICHW2P5uCuuJNc19N3ISccDyeaU/JBW6iGRsZPvO6NCrXsnJNh4/9pVnqpQXuDbS34iUYbaCvIe27B+iX5M3W6uGHUO80jy1o3pBfqHud5MjpagV0zKdvasALCAWuw9wAJOUxEfL6qwQINVVLTW52Rq60tBtbJCBkHN2sYy3tB2tFIsbLA3fCBTXu/CyRuZ+YG22hzuE0Qcw2Cja2JoiJItx3JJSUDi1xY7LT+hSgUTQ15DvirbWlrI9EH0L0w/+TlXTQ801WnXsGpEIkhH8KERtcT2JN/qoE4AHNAtGMTXjJCY1XDJI9Dp9XpXOdHL77a912cfDCTGlnNktNeqA+h5WPLQ683us4rmWNnTltZoYXxT+ehYrdb17D+KBP+EKgcY8oapBp5yeiLCzyg7kZwptbd3d9MboNRtF3Sa0w81loA79VkUQoYtMwxjmwPrsgYiBOYy0n1TcJ1LXA+ECFkEEJA8vK5ORHwneay3oqGtTp2mQOLboYVRxOXwmmNvvEfRdDO3BPZUr9D4szpZck7BBQxaR0jiSKHdFbpBeG0OpVyYA0kNz3QJmnlIyCdlIKKZj53lkfljad0CTli8kYs9XUrs6OmUXUB0AQotNG19sit3+JwtIKiLSz6i3Mje71rCIxrozyuBB9Vfefa/kltRofEJcMP790gRDRutlq2+OWF3nG/UKQyggG12Wwz6KfIa/2RWxE0Tsgr9e3+HtSQbDZtW3EWUyqpLwxE0N0gWna5kjHcoy21B73uIo0PQp/iMBB09DJafuox6PmouNeigYL5W+zrBzeUyOG4HUfXr/AMpVVvO7j9Vd6lv4fhTGCiDK5rgW3u37pERxMaDgqhOEFsrDRIDk3rIuaRjya8tV81vnBFMbj0CPqml8EEnU2DfdQLwNppx0UoWHc1uixx+W/TekWEMaBzGie2VQWBpB2PzTETAD3T2l4ZO+HnERo5AcKK1+He2QtfGW10IVKlEByj7p2JvMACgxx1i8pyJmwO6FNT+4fgVWyk8ixYroiAAw0l5QLPyWLFAJ4pjloABooLFiCP8AZFdhvwWLEAJAHGnAEJGdjY3nkFZWLEBIxcZtFgFtWLFkJcSWtE0czcLFiuJ6zjQDdRGBsI7/AFQIibbnosWIpzXf+DsP/r//AFS2jjY4W5trFi0GpGNYw8rQKCE8k6MX0lWLFBOAW0WrD2dhjk1o52h3KzmF9CsWIa6uNxsLWtjY7TOLmgkCwVixaxlTs95Nw5yd6WLFlp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eg;base64,/9j/4AAQSkZJRgABAQAAAQABAAD/2wBDAAkGBwgHBgkIBwgKCgkLDRYPDQwMDRsUFRAWIB0iIiAdHx8kKDQsJCYxJx8fLT0tMTU3Ojo6Iys/RD84QzQ5Ojf/2wBDAQoKCg0MDRoPDxo3JR8lNzc3Nzc3Nzc3Nzc3Nzc3Nzc3Nzc3Nzc3Nzc3Nzc3Nzc3Nzc3Nzc3Nzc3Nzc3Nzc3Nzf/wAARCADzAM8DASIAAhEBAxEB/8QAGwAAAgIDAQAAAAAAAAAAAAAAAwQCBQABBgf/xAA/EAABBAECBAMGBAQFAQkAAAABAAIDESEEMQUSQVETImEGMnGBkbEUQqHBIyRi0VJyc+HwMwc0NUNjgrLC8f/EABYBAQEBAAAAAAAAAAAAAAAAAAABAv/EABgRAQEBAQEAAAAAAAAAAAAAAAARASFB/9oADAMBAAIRAxEAPwD1DiLq1Mvo5V0rjveE5xM/zkp7OVe93kutkUCR/rnulJXGxn5o8rqGdvikJCScIqMjspYvLmmwQboeqI/Jwl3k83dBFzkJz6FZtYTikN2VNE+Y91B7jY3Q5J2xPDXgm+g6opjnmIeIeZvQl2w+AUEmQySupo23J2W5IJ4xfhOcO7Ra1H4xtoLWNAqgjvY4ty7bqclULRTNkPIHeYfl6hHbfRU3FIQfM1sj5R15nA/ohaDi8+nkEWpDnx9S4eYKC+Bpw6o7XkFBbJHKOaJ4e30Umt63YQORy3V36piGQghIxitgmW2FRZxTO+qajkcNyqyJ1VgJyMk0aSB9rnd1NriTul2OsCt+qmXG9lQwHGrv9FnO49VBvNVbqQx0Q6mCau1LmPdDBJCkFcTQeJH+cnF/mKrZ7DSAU9xM/wA5NQ/Ofuq6bbphDCchsHKWe44TEm+Uo9x5ioqMryAUmZM5RpnGilH+UlQbc4dPnSE8uDHULx16lb5wbpJ6qaV2qZDEMjt3O36KBiLh/iTjxX81AEnYJ/RafmkHIDQ2oqvZM1j3QRu53WOZ3THS+yvuHR8jWNGQBd91YHotGxwJLcoo0cdbD4FMRvAas5wCdt1QD8Hp688TCD3AVbxDhGg1DfPCAbOW4VrK4kEpOVx2P6qdHP6bhjOGahzopHOgfgB35SnRyhtAAVkUiat1xuaG77JeKXmjaetZQHjwco7XY6FKtcAptegdjdVd07C8UqtkmRlOwygHKosGEkot5A7JWOWwKCYYbPRE6ajRK7lBjq6v9UcH6qlaDcrawA3hbpXEpHirmt1k5oHzn7qskfbvRPcVd/OzD+t33VZM4DZZXAZXjKSkk7piRwog7pSSs5yihSvxZ2OyXkNiwiSvsG0A2cX9VNA5H8jS4DYEqu0o1M7nSY8180hNfIfuU9qW80bmg9Dt1VdpJXQxBjKJaA3lo1Z+GSUD+n0rhUlNa0GiRm/krtmqDWgMzW5KpW8SkiJjk52SV7sl0rDScs2ojaXAtHmIaB8kHQ6eUuYCQQSEwKdVApIPaxtAqZ1XKzyAX3Koale1oIcRhVs0rCSAVRca4hG6+bWsa68tY6z+ireG+PqZwIHucB1OFKOrfLEyPzlvzVY2SF0r2xuBvzUCqbis0sOpMeqEnMMlrcJjgobJNJIxkjAxtEOzZPqgtWO3BvuphzcboZqt1Euz1wkDbHi9rTTHirKQiOd0zE8fXsqLDTyA1n0VhCR3+aqoXZyntO9uPXZEWLDQzaMw97SjHi6GyPG7zWrmGj9MBZdBYD1wtWNgriKriziNdP8A6jvuquR1FPcWJOtn/wBR33VY8FZXNBldZS0pRH4O6Wlcb3qkUN3ms4QjtkqfMEJ3XOygi45yhcPgm08sztLXM54MZIvlJIG3pZU3ZKJw94i4nE57jySAsrpzbj9Qga1sbZmyR6zURS8jgIXEjn9bpR4WDpZvAeLcfPzdx0Q9Nwlmm4i6d8bpSX21x2q/umdc9njxamOw4EtrvR//AFBdsYxzcJWbhen1P/eHSPb/AIA8gH40o6fUiRvY0ivndXKD81U1Sa3gejDiYmEYqhgUrXg2gj0UTS1tOOT6IcruQiRxxumOHzNljfNLIGC8cxoUige0XDWzBmqEYLminGuiqdDUEjmtFMeLr1C6LW8T0TdK5gmjfQ6G1zsR8SSNw6gqGGibJWiRWDlRNg5URuf7IGIh64TcRwAEkw43TDCQqHIzWQU3A7ar+qr4Tjf6puLerQqyYRjP6plkmP3Va0kOAIym43Et3WmVgxx5d1rYFQhssycqZrZBScTd/Oz2P/Md91WSuVlxQj8ZqP8AUd91Uy72stASG8bBKykXko0palXE1kKUQd6IZwaU662hltoIlZyhworVZUhvugtNNrhNEdO97ItQR7xGJB3+KhrmhkbWmQOIIN11VTqtO3UwlhJDgba4dCp6j+Hp7qucAk+tIC6XVOg1F81suiPmraTVRNHv57LmGSkNsjmPdQkmcDzcxHcBB0DpW6iUNc+oxl3wS/E9Vo9TpxH4PNymmk4CqXah7ogyF4HlouSGon5jkki8t2UGpmsYSIXPAvzUaCe4brzHJCyUlwByfQhV/NG9hqM56lxQYXFsnfPdB2kgPNZUBd9VkD3SaeMv97lANrZHZUEh37pgEEg9UvGDujNOcKhqE4zSZhd5knGdk1APugcbIS89fVMwuzn9EpGOZxJTUIyM9VUWMJoeU+pRKvKXYRQR2k0qig4m69XPe/iO+6rZSn+Jn+Zn/wA7vuqqR+4WWi8rqJyl3fFTkOVAm8ClBAjK1Vrd56UsrKAfJ1rdYQQCiltDNKJHdBAkBpLjQAslWOr0Dxw2GQAlkkYNnoSFT651sLG57ruuF6vScS4fGIuVzRGGvjO7cVRCYPNtSOVxYQQB1AS8tgnmxkbldd7R8FGlidqYCXRDDmHdnrfZcdKBzO25QdkB9NZLQ28iqxhQ8Fp1NFl2dq2RtMwcnMzqKq9kbwuYtzQdgOPQ/wDKUEQYY3uiLA1rhkD/AJ3SZ0zvFd4Yrt8Ew8EPpxo10CnGfGeHAUaom96VFxpXF+ljOaoUiFxtLcMcXwGjZB+qYIJPqgLETglGBJdhCjHlpEZuLHVUMR43vdNRuIOLpLMJKYYaq8IdOwnGE3E7OaSMcgBymI5BaJ0/C6yCbTjTfwVdBINrT0ZBG61UjmeJH+am/wA7vuqmS7+CtuI07VTEj87vuq6RgystQm8kY6IV7hFkALkM1dAKCI97ZTQ3Sxx3zuA9Akp9Y99iO2Dv1QOyzshZzPdXYdVWnUzakk34cd4A6/NLOPM8lxNHcpnTuDo8DHRQTYLjItb0Gpm0Mglhe5hBsEHotnDavdYWgtwMjYd0HYcO45p9dH+H4hysc4cpcfdeP2XF8e4NNw3Vu8FjpdM/zxSNHMK9SrKPg8p4a3W6fUNkgq3tOHM6EeqCeI6/QQMZpy2SEbMe2+Q/09lRV6LUgNEZbk3YA9N0YuAbTgS0GxWCD6K1dxnVzaclrYm4pwdGHEeuVRajVPdLyPcDznBa0CjfooGZ2mSMGAWB5rPVC07nEmMjl6gnohQ6xrbDi7mYSBY6KUmphBY8PsgkGkDI4i7RbtDwTTh1VppdfpdWAWSBr+rXYK5aeVuolLgKs2FFuCiu4bHYttH4IjGklcnptRLEAY5XN+atdNxqWPE7Of1GCrUXrG0PRbc+x5VWaPjkcs/hzx8jTgOB2VyWNqwbB6hKNxHHm7I8ZJKC2gjxNF9vmqkOacOJVjA6rsY9UlC0cozsrKBgc3NrXSOT1jv5iXP53fdIyOtH17v48h/qP3Vc925v4LK4hLIA4gpGTUlz3MY2iFN7z4wLjVoWpZzU9vvtyPVQALC8k2SVB8ZAJIwjtkDwHt6rLBj5SFBWy0CGkGtymdOfLYQZIXc55C0t/wALhX6okdtbQBGeuVQwHczuwRG73aC3a8Up5vcILvgD2Smfhsz3Nj1ItrhVhwz171+iBxzgsel1TYzrJXtcLDA6iB3J+vRVzJXxvbJG7lexwc031Cd1etdrtQ+dzK59m70OyUA0Xs9+O1bIIJpQPeke5xPK39yulh9ieEsBLzPK6iAXPqj3xSY9k9MG6J+pcBzTOsf5Rgfv9Ve4qlcg4OP2Ri5DclyDB5h1VLxj2f1Wia6VjAYgLNG6Xpb4wJnVscrU2mZPE6ORoLXAhw7goleOBjm0TtumYqcKO/r1TOs0btNNqNK/LoZC34jolgCGgjCy0YY3kHoiDJN5pLOc53LZAAyfVFidbs7IiYb/ABBXULp+A6puo07oHO/iRfZc1GOY83YFF4NOYOJNkvlaXcp+Co7TlTUTWkeqAWDpt0Rod+2FUh6AUQR0VpCLG9Kt0+eqsIhfunCo4fXf9aT/ADH7qt1DsGk7rH3K8/1H7qvmOcrKlJi5uR5m9lpsrXt8poqM7eU4NIJ77FBp3kc6iS07+hRWPDmBw6oDnUCDkFL6WbknMJNh2W/FQNyC6pRG2ehUw1ziQ1t1lRo3fRBL4KYPdRO3dav6oUXluhSf4DwuHiGtfHqJ5GsaOYRNdQd0Od+yQaaHqmOH6o6LWw6kE0x3mHdp3TB6BExumibFEA1jAA0DYBRlleB5cn1K3zh7Q5ptpFg3ul5HFaTqbpjzt9UbxOYbpB7re2kSN+EK5b2u04i4s2ZooaiLJrq3/gXNNG4XYe2QDodHId2yFvyI/wBlycg5HmtiVNUJ+CPXZTiOy1JTiMKTWjFKCUch8NzQMk0FOMBo5QMjchKtkcJixmKJymSWxQ0MuOEHYcC1Z1eha5xt7DyuVmwkEBch7L6g6fVeGTTJsEevRdezDtloPQEhtp7TSH3SVWREkUbTunPmHwV6nXE6q/FffcpGY164T+szK74lITVlZUlM68kITSpzX8vihcxN90AtSaYQDlIaTmOrjB7n7J7wXPeS9wrsEmHNZrQWmwHUgtW+YUfeG6lTdgEJx5M9eyIzzNDhsUEqO2aWEYW7FY+y07G/X0QjQICm823YoRZzGxdWiOwP3QdX7Na/8Rw3wnHz6c8h+HT+3yTzn9yuN4Pqzo+ItLnVHL5H/sfqupkcbx9Ew1N8oBB2yiiQJPUC4XEbgWFJvMQCCVUV3thKBw2E9pL/AEK5uVvmu7BV97WOH4GFp6vP2VEzzaeOS8cou/gooQou8xW7ojKEMEk3uiAWd1AN8X8xf5XC/ijuh53jNAKM4PJG4GiCVIOsZOUDend4Ekcg/I4O+i7mJ7Jo2SRm2uFhcEzLTZ2XTey2q52HSvOW5bfZXB0ELS7Ayn9OzuPogQtArunIWkHC2jz+c/xHZ6lJSkEnZOak+d3xSEhzSwpd4BQg0NdkYRXAcyFO8RoRCdzGMcbpVA5eYkd7TWoeJD5tiglrAwho6blFWGHuDjsFtjiHn/Ad0ON38uw3uExp2WOYjdEEDRvn4rCLPcLGENdyEiuikW7oNtADVFwWEnAW6UC0zBy7rsOCSDX8Oimu3t8kn+Yf33+a5KbDapWHsdr/AMLxV2kl/wCnqR5fR42+ox9FcHXQwtka+gQWktNhEZAKHr1CNzEO9FKIWaWuI5L25Y2LTaVt5Jd+yoNE7m0Lc+7hW/8A2hztdqtPACPJHZ+Z/wBlS8MN6d7eztvks6oUuH42tbD+gUp2kHb4qDKUG53UyMf1WiNIx/dB1Q87QNgFJgoj1QORkVQTvDpjpdUyYHAOfgkY6NfZMxGtxhUej6ZzXxh7dnCxSciObVD7M6sS6Pwz70ZqvRXschNGlrNRwOqb5nfdV8g3wn9U82Ruk5KrKypR4oZSc7S83adkyDugPGNlAmdOwjzFBlaGMxvthMy83MOyU1GKG5KA+mBfGxvbCsRTGgJHhgsm/wAqeJF5uuiDOQOGcrI3EEscfN37rAax2Qpb6bjZAwSAMrQJO+P3UYJBKKIp43HdEoDB+SBeceUmlWyF7JGPYS17XWHDoehVtKAQcfRVWoA56ooPSuD68cT4dFqBXiAcsjRinDf+6e8RsTHPlIaxreZzj0AXAezHFBw7WBshqCbyv/pPQp/244rICzh2ndQc0PlI69h+/wBFaOb41rjxLiM2oN053lB6DoPot8KfUrm9wEjyuGSCj6J4Zqo7OTg+igstQzzHCDG0kpyVgLbSzcOJ+eFQrIeZ7j6osXKd90v+W+6JHvkqCxijBGOqZjjrfKV0wJbd/JNRE3aouOAznS61lnyyeUrtGP5asfReceI9kjXAUAbBXfcMmGr0cUoPvNyrmjkNVHRJzXqktRKDEGcnm7qz1rqabVNPIGuu7PZTQo8vs0EF7nA5CO90r3EhprvSiYXOI53gKHS/iNJ8wwhvYx5Dh0TToYWnclKTyRVyRgb7hATRgBrwO6bAxkdUlpCQ6u6e6qjWyhgn9FM7YCjXmwFDofIWu5m2CEwyUSNxg9QocvU7UhFrmP52YOyBhxtpVZrRQVlzB7bAII6JLWMsdwgQi1IGHMv4FGkkOofZJc4jd56dEGKNpNV+istZBIdNGX8tOi52hnQWR+yoSeGWBLLjqGqBkgjI8OO3DIJ7qX4dlYBKwxANNBRVzG7xNOHUchLSgNieR2Knwx/Npg3OMLOIUyCurnKpSBaQwDIpF08d1amQC0Y6LcWCoG2v5RQJUhK44BQmNyHFwpMMEYIJBd8MKlHgmINEBw7FdZ7Na7T+F+Hk8hBJaLpcxFOxpsQN+auNDLHI2vBDfWkwKcTaS4DIHoEgICHW2P5uCuuJNc19N3ISccDyeaU/JBW6iGRsZPvO6NCrXsnJNh4/9pVnqpQXuDbS34iUYbaCvIe27B+iX5M3W6uGHUO80jy1o3pBfqHud5MjpagV0zKdvasALCAWuw9wAJOUxEfL6qwQINVVLTW52Rq60tBtbJCBkHN2sYy3tB2tFIsbLA3fCBTXu/CyRuZ+YG22hzuE0Qcw2Cja2JoiJItx3JJSUDi1xY7LT+hSgUTQ15DvirbWlrI9EH0L0w/+TlXTQ801WnXsGpEIkhH8KERtcT2JN/qoE4AHNAtGMTXjJCY1XDJI9Dp9XpXOdHL77a912cfDCTGlnNktNeqA+h5WPLQ683us4rmWNnTltZoYXxT+ehYrdb17D+KBP+EKgcY8oapBp5yeiLCzyg7kZwptbd3d9MboNRtF3Sa0w81loA79VkUQoYtMwxjmwPrsgYiBOYy0n1TcJ1LXA+ECFkEEJA8vK5ORHwneay3oqGtTp2mQOLboYVRxOXwmmNvvEfRdDO3BPZUr9D4szpZck7BBQxaR0jiSKHdFbpBeG0OpVyYA0kNz3QJmnlIyCdlIKKZj53lkfljad0CTli8kYs9XUrs6OmUXUB0AQotNG19sit3+JwtIKiLSz6i3Mje71rCIxrozyuBB9Vfefa/kltRofEJcMP790gRDRutlq2+OWF3nG/UKQyggG12Wwz6KfIa/2RWxE0Tsgr9e3+HtSQbDZtW3EWUyqpLwxE0N0gWna5kjHcoy21B73uIo0PQp/iMBB09DJafuox6PmouNeigYL5W+zrBzeUyOG4HUfXr/AMpVVvO7j9Vd6lv4fhTGCiDK5rgW3u37pERxMaDgqhOEFsrDRIDk3rIuaRjya8tV81vnBFMbj0CPqml8EEnU2DfdQLwNppx0UoWHc1uixx+W/TekWEMaBzGie2VQWBpB2PzTETAD3T2l4ZO+HnERo5AcKK1+He2QtfGW10IVKlEByj7p2JvMACgxx1i8pyJmwO6FNT+4fgVWyk8ixYroiAAw0l5QLPyWLFAJ4pjloABooLFiCP8AZFdhvwWLEAJAHGnAEJGdjY3nkFZWLEBIxcZtFgFtWLFkJcSWtE0czcLFiuJ6zjQDdRGBsI7/AFQIibbnosWIpzXf+DsP/r//AFS2jjY4W5trFi0GpGNYw8rQKCE8k6MX0lWLFBOAW0WrD2dhjk1o52h3KzmF9CsWIa6uNxsLWtjY7TOLmgkCwVixaxlTs95Nw5yd6WLFlp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www.awesomestories.com/images/user/5e6f55767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0"/>
            <a:ext cx="586585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mlk-kpp01.stanford.edu/resources/uploads/marchonwashingt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08278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upload.wikimedia.org/wikipedia/commons/8/81/Martin_Luther_King_-_March_on_Washingt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6553200" cy="6866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jwa.org/sites/jwa.org/files/mediaobjects/March_on_Washington_Butt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04800"/>
            <a:ext cx="65532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1.bp.blogspot.com/_04kZGR_ltmE/S1iHzwR3UvI/AAAAAAAAF6Q/KFp8wLBFWwo/s800/MLK-and-JFK-White-House-196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18855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20.  JFK was assassinated &amp; LBJ became president</a:t>
            </a:r>
          </a:p>
          <a:p>
            <a:endParaRPr lang="en-US" dirty="0"/>
          </a:p>
          <a:p>
            <a:r>
              <a:rPr lang="en-US" dirty="0" smtClean="0"/>
              <a:t>21.  Lyndon B. Johnson helped pass civil rights laws.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140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upload.wikimedia.org/wikipedia/commons/4/48/Martin_Luther_King,_Jr._and_Lyndon_Johnson_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5" y="304800"/>
            <a:ext cx="91285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22.  </a:t>
            </a:r>
            <a:r>
              <a:rPr lang="en-US" b="1" u="sng" dirty="0" smtClean="0"/>
              <a:t>Civil Rights Act of 1964:</a:t>
            </a:r>
            <a:r>
              <a:rPr lang="en-US" dirty="0" smtClean="0"/>
              <a:t>  Prohibits discrimination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based on race, religion, national origin, or gender </a:t>
            </a:r>
            <a:r>
              <a:rPr lang="en-US" dirty="0" smtClean="0"/>
              <a:t>in public facilities</a:t>
            </a:r>
          </a:p>
          <a:p>
            <a:pPr lvl="1"/>
            <a:r>
              <a:rPr lang="en-US" dirty="0" smtClean="0"/>
              <a:t>Killed Jim Crow laws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24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upload.wikimedia.org/wikipedia/commons/a/a9/Lyndon_Johnson_signing_Civil_Rights_Act,_July_2,_196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92113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blsciblogs.baruch.cuny.edu/his1005spring2011/files/2011/04/MLK-and-Johns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996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23.  March in Selma drew attention to lack of voting rights</a:t>
            </a:r>
          </a:p>
          <a:p>
            <a:pPr lvl="1"/>
            <a:r>
              <a:rPr lang="en-US" dirty="0" smtClean="0"/>
              <a:t>-Marchers attacked by policemen </a:t>
            </a:r>
          </a:p>
          <a:p>
            <a:pPr lvl="1"/>
            <a:r>
              <a:rPr lang="en-US" dirty="0" smtClean="0"/>
              <a:t>-Footage horrified Americans</a:t>
            </a:r>
          </a:p>
        </p:txBody>
      </p:sp>
    </p:spTree>
    <p:extLst>
      <p:ext uri="{BB962C8B-B14F-4D97-AF65-F5344CB8AC3E}">
        <p14:creationId xmlns:p14="http://schemas.microsoft.com/office/powerpoint/2010/main" val="2869644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mrnussbaum.com/civil_war/jim_crow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44" y="381000"/>
            <a:ext cx="9153144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history.com/images/media/slideshow/martin-luther-king-jr/mlk-1965-selma-montgomery-marc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82291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api.ning.com/files/0ZN5uUPxiCaaMjXg7HioPzxKo0ln5QISlOxIVQTPczt7ik7jCYvU6xjsMNy60EGAf5C0pHyKuqr7viXctbcT9sUZlxPdpDCM/March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9119616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timeswampland.files.wordpress.com/2013/03/0293071973747_209148100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9106091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24.  </a:t>
            </a:r>
            <a:r>
              <a:rPr lang="en-US" b="1" u="sng" dirty="0" smtClean="0"/>
              <a:t>Voting Rights Act of 1965:</a:t>
            </a:r>
            <a:r>
              <a:rPr lang="en-US" dirty="0" smtClean="0"/>
              <a:t>  Protected blacks’ voting rights (15</a:t>
            </a:r>
            <a:r>
              <a:rPr lang="en-US" baseline="30000" dirty="0" smtClean="0"/>
              <a:t>th</a:t>
            </a:r>
            <a:r>
              <a:rPr lang="en-US" dirty="0" smtClean="0"/>
              <a:t> Amend.)</a:t>
            </a:r>
          </a:p>
          <a:p>
            <a:pPr lvl="1"/>
            <a:r>
              <a:rPr lang="en-US" dirty="0" smtClean="0"/>
              <a:t>1)  Outlawed literacy tests</a:t>
            </a:r>
          </a:p>
          <a:p>
            <a:pPr lvl="1"/>
            <a:r>
              <a:rPr lang="en-US" dirty="0" smtClean="0"/>
              <a:t>2)  Federal workers registered black voters</a:t>
            </a:r>
          </a:p>
          <a:p>
            <a:pPr lvl="1"/>
            <a:endParaRPr lang="en-US" dirty="0"/>
          </a:p>
          <a:p>
            <a:r>
              <a:rPr lang="en-US" dirty="0" smtClean="0"/>
              <a:t>25.  Result:  percent of black voters </a:t>
            </a:r>
            <a:r>
              <a:rPr lang="en-US" smtClean="0"/>
              <a:t>increased dramatically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171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findingdulcinea.com/docroot/dulcinea/fd_images/news/on-this-day/March-April-08/On-this-Day--Martin-Luther-King-Jr--Assassinated-in-Memphis/news/0/ima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57200"/>
            <a:ext cx="9137223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http://iconicphotos.files.wordpress.com/2012/04/louw_joseph_1862_2005-38204311_std.jpg?w=700&amp;h=46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9190179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pibillwarner.files.wordpress.com/2010/05/jamesearlray3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6084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blogs.clarionledger.com/jmitchell/files/2011/03/tumblr_l0dwzv1xv61qb7jnlo1_5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0"/>
            <a:ext cx="4800600" cy="69380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ww.american-buddha.com/ordertokillmlk.3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9067793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media.monstersandcritics.com/galleries/1142428/013047085008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91440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4.  Thurgood Marshall – chief counsel for NAACP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3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le:Martin Luther King was shot here Small Web vie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22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theweinblog.files.wordpress.com/2011/05/12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144000" cy="5136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beutifulmagazine.com/wp-content/uploads/2013/02/Thurgood-Marshal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82237" cy="6858000"/>
          </a:xfrm>
          <a:prstGeom prst="rect">
            <a:avLst/>
          </a:prstGeom>
          <a:noFill/>
        </p:spPr>
      </p:pic>
      <p:pic>
        <p:nvPicPr>
          <p:cNvPr id="27652" name="Picture 4" descr="http://upload.wikimedia.org/wikipedia/commons/thumb/5/5d/Thurgood-marshall-2.jpg/220px-Thurgood-marshall-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1522" y="685800"/>
            <a:ext cx="4312478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5.  Oliver Hill – Richmond attorney who headed legal defense team in VA</a:t>
            </a:r>
          </a:p>
          <a:p>
            <a:r>
              <a:rPr lang="en-US" dirty="0" smtClean="0"/>
              <a:t>6.  Desegregation of Prince Edward County Schools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1.bp.blogspot.com/-ok3ZkfZt55M/TfDAOeReYFI/AAAAAAAAAo8/VqzKA6tZbFg/s1600/oliver-hill-sr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0"/>
            <a:ext cx="74779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7.  Brown v. Board of Ed. Of Topeka (1954)</a:t>
            </a:r>
          </a:p>
          <a:p>
            <a:pPr lvl="1"/>
            <a:r>
              <a:rPr lang="en-US" dirty="0" smtClean="0"/>
              <a:t>Supreme Court case – segregation in public schools was unconstitutional &amp; must integrate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1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176</TotalTime>
  <Words>391</Words>
  <Application>Microsoft Office PowerPoint</Application>
  <PresentationFormat>On-screen Show (4:3)</PresentationFormat>
  <Paragraphs>47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Concourse</vt:lpstr>
      <vt:lpstr>Civil Rights Movement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Rights Movement</dc:title>
  <dc:creator>Aaron</dc:creator>
  <cp:lastModifiedBy>hooksal</cp:lastModifiedBy>
  <cp:revision>5</cp:revision>
  <dcterms:created xsi:type="dcterms:W3CDTF">2013-05-03T02:54:43Z</dcterms:created>
  <dcterms:modified xsi:type="dcterms:W3CDTF">2015-05-22T16:30:25Z</dcterms:modified>
</cp:coreProperties>
</file>