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3F259-3526-4675-BCBC-13FF24B2DE00}" type="datetimeFigureOut">
              <a:rPr lang="en-US" smtClean="0">
                <a:solidFill>
                  <a:srgbClr val="EEECE1">
                    <a:shade val="90000"/>
                  </a:srgbClr>
                </a:solidFill>
              </a:rPr>
              <a:pPr/>
              <a:t>9/18/2014</a:t>
            </a:fld>
            <a:endParaRPr lang="en-US">
              <a:solidFill>
                <a:srgbClr val="EEECE1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EECE1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38967-CC8A-4137-887F-8C93CDA3A103}" type="slidenum">
              <a:rPr lang="en-US" smtClean="0">
                <a:solidFill>
                  <a:srgbClr val="EEECE1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EEECE1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8219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3F259-3526-4675-BCBC-13FF24B2DE00}" type="datetimeFigureOut">
              <a:rPr lang="en-US" smtClean="0">
                <a:solidFill>
                  <a:srgbClr val="1F497D">
                    <a:shade val="90000"/>
                  </a:srgbClr>
                </a:solidFill>
              </a:rPr>
              <a:pPr/>
              <a:t>9/18/2014</a:t>
            </a:fld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38967-CC8A-4137-887F-8C93CDA3A103}" type="slidenum">
              <a:rPr lang="en-US" smtClean="0">
                <a:solidFill>
                  <a:srgbClr val="1F497D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262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3F259-3526-4675-BCBC-13FF24B2DE00}" type="datetimeFigureOut">
              <a:rPr lang="en-US" smtClean="0">
                <a:solidFill>
                  <a:srgbClr val="1F497D">
                    <a:shade val="90000"/>
                  </a:srgbClr>
                </a:solidFill>
              </a:rPr>
              <a:pPr/>
              <a:t>9/18/2014</a:t>
            </a:fld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38967-CC8A-4137-887F-8C93CDA3A103}" type="slidenum">
              <a:rPr lang="en-US" smtClean="0">
                <a:solidFill>
                  <a:srgbClr val="1F497D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721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3F259-3526-4675-BCBC-13FF24B2DE00}" type="datetimeFigureOut">
              <a:rPr lang="en-US" smtClean="0">
                <a:solidFill>
                  <a:srgbClr val="1F497D">
                    <a:shade val="90000"/>
                  </a:srgbClr>
                </a:solidFill>
              </a:rPr>
              <a:pPr/>
              <a:t>9/18/2014</a:t>
            </a:fld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38967-CC8A-4137-887F-8C93CDA3A103}" type="slidenum">
              <a:rPr lang="en-US" smtClean="0">
                <a:solidFill>
                  <a:srgbClr val="1F497D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53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3F259-3526-4675-BCBC-13FF24B2DE00}" type="datetimeFigureOut">
              <a:rPr lang="en-US" smtClean="0">
                <a:solidFill>
                  <a:srgbClr val="EEECE1">
                    <a:shade val="90000"/>
                  </a:srgbClr>
                </a:solidFill>
              </a:rPr>
              <a:pPr/>
              <a:t>9/18/2014</a:t>
            </a:fld>
            <a:endParaRPr lang="en-US">
              <a:solidFill>
                <a:srgbClr val="EEECE1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EECE1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38967-CC8A-4137-887F-8C93CDA3A103}" type="slidenum">
              <a:rPr lang="en-US" smtClean="0">
                <a:solidFill>
                  <a:srgbClr val="EEECE1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EEECE1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4570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3F259-3526-4675-BCBC-13FF24B2DE00}" type="datetimeFigureOut">
              <a:rPr lang="en-US" smtClean="0">
                <a:solidFill>
                  <a:srgbClr val="1F497D">
                    <a:shade val="90000"/>
                  </a:srgbClr>
                </a:solidFill>
              </a:rPr>
              <a:pPr/>
              <a:t>9/18/2014</a:t>
            </a:fld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38967-CC8A-4137-887F-8C93CDA3A103}" type="slidenum">
              <a:rPr lang="en-US" smtClean="0">
                <a:solidFill>
                  <a:srgbClr val="1F497D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819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3F259-3526-4675-BCBC-13FF24B2DE00}" type="datetimeFigureOut">
              <a:rPr lang="en-US" smtClean="0">
                <a:solidFill>
                  <a:srgbClr val="1F497D">
                    <a:shade val="90000"/>
                  </a:srgbClr>
                </a:solidFill>
              </a:rPr>
              <a:pPr/>
              <a:t>9/18/2014</a:t>
            </a:fld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38967-CC8A-4137-887F-8C93CDA3A103}" type="slidenum">
              <a:rPr lang="en-US" smtClean="0">
                <a:solidFill>
                  <a:srgbClr val="1F497D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370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3F259-3526-4675-BCBC-13FF24B2DE00}" type="datetimeFigureOut">
              <a:rPr lang="en-US" smtClean="0">
                <a:solidFill>
                  <a:srgbClr val="1F497D">
                    <a:shade val="90000"/>
                  </a:srgbClr>
                </a:solidFill>
              </a:rPr>
              <a:pPr/>
              <a:t>9/18/2014</a:t>
            </a:fld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38967-CC8A-4137-887F-8C93CDA3A103}" type="slidenum">
              <a:rPr lang="en-US" smtClean="0">
                <a:solidFill>
                  <a:srgbClr val="1F497D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426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3F259-3526-4675-BCBC-13FF24B2DE00}" type="datetimeFigureOut">
              <a:rPr lang="en-US" smtClean="0">
                <a:solidFill>
                  <a:srgbClr val="1F497D">
                    <a:shade val="90000"/>
                  </a:srgbClr>
                </a:solidFill>
              </a:rPr>
              <a:pPr/>
              <a:t>9/18/2014</a:t>
            </a:fld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38967-CC8A-4137-887F-8C93CDA3A103}" type="slidenum">
              <a:rPr lang="en-US" smtClean="0">
                <a:solidFill>
                  <a:srgbClr val="1F497D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787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3F259-3526-4675-BCBC-13FF24B2DE00}" type="datetimeFigureOut">
              <a:rPr lang="en-US" smtClean="0">
                <a:solidFill>
                  <a:srgbClr val="1F497D">
                    <a:shade val="90000"/>
                  </a:srgbClr>
                </a:solidFill>
              </a:rPr>
              <a:pPr/>
              <a:t>9/18/2014</a:t>
            </a:fld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38967-CC8A-4137-887F-8C93CDA3A103}" type="slidenum">
              <a:rPr lang="en-US" smtClean="0">
                <a:solidFill>
                  <a:srgbClr val="1F497D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735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3F259-3526-4675-BCBC-13FF24B2DE00}" type="datetimeFigureOut">
              <a:rPr lang="en-US" smtClean="0">
                <a:solidFill>
                  <a:srgbClr val="1F497D">
                    <a:shade val="90000"/>
                  </a:srgbClr>
                </a:solidFill>
              </a:rPr>
              <a:pPr/>
              <a:t>9/18/2014</a:t>
            </a:fld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B338967-CC8A-4137-887F-8C93CDA3A103}" type="slidenum">
              <a:rPr lang="en-US" smtClean="0">
                <a:solidFill>
                  <a:srgbClr val="1F497D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173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1C3F259-3526-4675-BCBC-13FF24B2DE00}" type="datetimeFigureOut">
              <a:rPr lang="en-US" smtClean="0">
                <a:solidFill>
                  <a:srgbClr val="1F497D">
                    <a:shade val="90000"/>
                  </a:srgbClr>
                </a:solidFill>
              </a:rPr>
              <a:pPr/>
              <a:t>9/18/2014</a:t>
            </a:fld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B338967-CC8A-4137-887F-8C93CDA3A103}" type="slidenum">
              <a:rPr lang="en-US" smtClean="0">
                <a:solidFill>
                  <a:srgbClr val="1F497D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8394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en.wikipedia.org/wiki/File:Robwittman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hyperlink" Target="//upload.wikimedia.org/wikipedia/commons/e/e9/VA_1st_Congressional_District.pn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A Failed Attempt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64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8306" name="Picture 2" descr="http://law2.umkc.edu/faculty/projects/ftrials/conlaw/PHIL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9108827" cy="6400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190602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D. Key Individuals at the Constitutional Convention: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382000" cy="454152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1. </a:t>
            </a:r>
            <a:r>
              <a:rPr lang="en-US" sz="2800" u="sng" dirty="0" smtClean="0"/>
              <a:t>James Madison</a:t>
            </a:r>
            <a:r>
              <a:rPr lang="en-US" sz="2800" dirty="0" smtClean="0"/>
              <a:t> (VA) = “</a:t>
            </a:r>
            <a:r>
              <a:rPr lang="en-US" sz="2800" b="1" dirty="0" smtClean="0"/>
              <a:t>Father of the Constitution</a:t>
            </a:r>
            <a:r>
              <a:rPr lang="en-US" sz="2800" dirty="0" smtClean="0"/>
              <a:t>”</a:t>
            </a:r>
          </a:p>
          <a:p>
            <a:pPr lvl="1"/>
            <a:r>
              <a:rPr lang="en-US" sz="2600" dirty="0" smtClean="0"/>
              <a:t>a. Kept copious (detailed) </a:t>
            </a:r>
            <a:r>
              <a:rPr lang="en-US" sz="2600" u="sng" dirty="0" smtClean="0"/>
              <a:t>notes</a:t>
            </a:r>
            <a:r>
              <a:rPr lang="en-US" sz="2600" dirty="0" smtClean="0"/>
              <a:t> of </a:t>
            </a:r>
            <a:r>
              <a:rPr lang="en-US" sz="2600" u="sng" dirty="0" smtClean="0"/>
              <a:t>debates</a:t>
            </a:r>
            <a:endParaRPr lang="en-US" sz="2600" dirty="0" smtClean="0"/>
          </a:p>
          <a:p>
            <a:pPr lvl="1"/>
            <a:r>
              <a:rPr lang="en-US" sz="2600" dirty="0" smtClean="0"/>
              <a:t>b. Authored the </a:t>
            </a:r>
            <a:r>
              <a:rPr lang="en-US" sz="2600" u="sng" dirty="0" smtClean="0"/>
              <a:t>Virginia Plan </a:t>
            </a:r>
            <a:r>
              <a:rPr lang="en-US" sz="2600" dirty="0" smtClean="0"/>
              <a:t>&amp; much of the </a:t>
            </a:r>
            <a:r>
              <a:rPr lang="en-US" sz="2600" u="sng" dirty="0" smtClean="0"/>
              <a:t>Bill of Rights</a:t>
            </a:r>
          </a:p>
        </p:txBody>
      </p:sp>
    </p:spTree>
    <p:extLst>
      <p:ext uri="{BB962C8B-B14F-4D97-AF65-F5344CB8AC3E}">
        <p14:creationId xmlns:p14="http://schemas.microsoft.com/office/powerpoint/2010/main" val="285111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0354" name="Picture 2" descr="http://upload.wikimedia.org/wikipedia/commons/thumb/1/1d/James_Madison.jpg/220px-James_Madis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0"/>
            <a:ext cx="5629701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835191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89120"/>
          </a:xfrm>
        </p:spPr>
        <p:txBody>
          <a:bodyPr/>
          <a:lstStyle/>
          <a:p>
            <a:r>
              <a:rPr lang="en-US" sz="2800" dirty="0" smtClean="0"/>
              <a:t>2. </a:t>
            </a:r>
            <a:r>
              <a:rPr lang="en-US" sz="2800" u="sng" dirty="0" smtClean="0"/>
              <a:t>George Washington </a:t>
            </a:r>
            <a:r>
              <a:rPr lang="en-US" sz="2800" dirty="0" smtClean="0"/>
              <a:t>(VA) = elected President of the Convention</a:t>
            </a:r>
          </a:p>
          <a:p>
            <a:pPr lvl="1"/>
            <a:r>
              <a:rPr lang="en-US" sz="2600" dirty="0" smtClean="0"/>
              <a:t>-</a:t>
            </a:r>
            <a:r>
              <a:rPr lang="en-US" sz="2600" u="sng" dirty="0" smtClean="0"/>
              <a:t>Rarely</a:t>
            </a:r>
            <a:r>
              <a:rPr lang="en-US" sz="2600" dirty="0" smtClean="0"/>
              <a:t> participated, but his presence brought </a:t>
            </a:r>
            <a:r>
              <a:rPr lang="en-US" sz="2600" u="sng" dirty="0" smtClean="0"/>
              <a:t>prestige</a:t>
            </a:r>
            <a:r>
              <a:rPr lang="en-US" sz="2600" dirty="0" smtClean="0"/>
              <a:t> to the convention.</a:t>
            </a:r>
          </a:p>
          <a:p>
            <a:endParaRPr lang="en-US" dirty="0"/>
          </a:p>
        </p:txBody>
      </p:sp>
      <p:pic>
        <p:nvPicPr>
          <p:cNvPr id="90114" name="Picture 2" descr="http://www.history.com/images/media/slideshow/george-washington/george-washington-portrai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3381265"/>
            <a:ext cx="5105400" cy="34767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8474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Constitution Activities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Activity 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011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US Representative – </a:t>
            </a:r>
            <a:br>
              <a:rPr lang="en-US" dirty="0" smtClean="0"/>
            </a:br>
            <a:r>
              <a:rPr lang="en-US" dirty="0" smtClean="0"/>
              <a:t>Rob </a:t>
            </a:r>
            <a:r>
              <a:rPr lang="en-US" dirty="0" err="1" smtClean="0"/>
              <a:t>Wittman</a:t>
            </a:r>
            <a:r>
              <a:rPr lang="en-US" dirty="0" smtClean="0"/>
              <a:t> (R) - VA – 1</a:t>
            </a:r>
            <a:r>
              <a:rPr lang="en-US" baseline="30000" dirty="0" smtClean="0"/>
              <a:t>st</a:t>
            </a:r>
            <a:r>
              <a:rPr lang="en-US" dirty="0" smtClean="0"/>
              <a:t> District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http://upload.wikimedia.org/wikipedia/commons/thumb/0/08/Robwittman.jpg/200px-Robwittma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981200"/>
            <a:ext cx="3548243" cy="4648200"/>
          </a:xfrm>
          <a:prstGeom prst="rect">
            <a:avLst/>
          </a:prstGeom>
          <a:noFill/>
        </p:spPr>
      </p:pic>
      <p:pic>
        <p:nvPicPr>
          <p:cNvPr id="2052" name="Picture 4" descr="File:VA 1st Congressional District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 r="29412"/>
          <a:stretch>
            <a:fillRect/>
          </a:stretch>
        </p:blipFill>
        <p:spPr bwMode="auto">
          <a:xfrm>
            <a:off x="3733800" y="1905000"/>
            <a:ext cx="5410200" cy="45914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5538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 Senators –</a:t>
            </a:r>
            <a:br>
              <a:rPr lang="en-US" dirty="0" smtClean="0"/>
            </a:br>
            <a:r>
              <a:rPr lang="en-US" dirty="0" smtClean="0"/>
              <a:t>Mark Warner (D) &amp; Tim </a:t>
            </a:r>
            <a:r>
              <a:rPr lang="en-US" dirty="0" err="1" smtClean="0"/>
              <a:t>Kaine</a:t>
            </a:r>
            <a:r>
              <a:rPr lang="en-US" dirty="0" smtClean="0"/>
              <a:t>(D)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ttp://upload.wikimedia.org/wikipedia/commons/thumb/a/ae/Mark_Warner,_official_111th_Congress_photo_portrait.jpg/220px-Mark_Warner,_official_111th_Congress_photo_portrai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133600"/>
            <a:ext cx="3244644" cy="4114800"/>
          </a:xfrm>
          <a:prstGeom prst="rect">
            <a:avLst/>
          </a:prstGeom>
          <a:noFill/>
        </p:spPr>
      </p:pic>
      <p:pic>
        <p:nvPicPr>
          <p:cNvPr id="2050" name="Picture 2" descr="http://upload.wikimedia.org/wikipedia/commons/1/1d/Tim_Kaine,_official_113th_Congress_photo_portrai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076450"/>
            <a:ext cx="3232279" cy="422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673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458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VA General Assembly –</a:t>
            </a:r>
            <a:br>
              <a:rPr lang="en-US" dirty="0" smtClean="0"/>
            </a:br>
            <a:r>
              <a:rPr lang="en-US" dirty="0" smtClean="0"/>
              <a:t>Margaret </a:t>
            </a:r>
            <a:r>
              <a:rPr lang="en-US" dirty="0" err="1" smtClean="0"/>
              <a:t>Ransone</a:t>
            </a:r>
            <a:r>
              <a:rPr lang="en-US" dirty="0" smtClean="0"/>
              <a:t> (R) – 99</a:t>
            </a:r>
            <a:r>
              <a:rPr lang="en-US" baseline="30000" dirty="0" smtClean="0"/>
              <a:t>th</a:t>
            </a:r>
            <a:r>
              <a:rPr lang="en-US" dirty="0" smtClean="0"/>
              <a:t> District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http://www.northumberlandecho.com/wp-content/uploads/2013/05/margaret-ransone-cmy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54427"/>
            <a:ext cx="3284838" cy="4598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vafree.com/members/images/maps/H099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096" y="2197828"/>
            <a:ext cx="5048250" cy="412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870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VA Senate –</a:t>
            </a:r>
            <a:br>
              <a:rPr lang="en-US" dirty="0" smtClean="0"/>
            </a:br>
            <a:r>
              <a:rPr lang="en-US" dirty="0" smtClean="0"/>
              <a:t>Richard Stuart (R) – 28</a:t>
            </a:r>
            <a:r>
              <a:rPr lang="en-US" baseline="30000" dirty="0" smtClean="0"/>
              <a:t>th</a:t>
            </a:r>
            <a:r>
              <a:rPr lang="en-US" dirty="0" smtClean="0"/>
              <a:t> District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 descr="http://www.senators4va.com/sites/senators4va.com/files/styles/headshot_150x180/public/Richard%20H.%20Stuart.jpg?itok=k430NsX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18" y="1915297"/>
            <a:ext cx="3429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democracy.com/App_Uploads/vagop10-evergreen-401-post-image-large-6353825239279820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493" y="2259372"/>
            <a:ext cx="5657507" cy="3667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401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Ryan </a:t>
            </a:r>
            <a:r>
              <a:rPr lang="en-US" dirty="0" err="1" smtClean="0"/>
              <a:t>McDougle</a:t>
            </a:r>
            <a:r>
              <a:rPr lang="en-US" dirty="0" smtClean="0"/>
              <a:t> (R) – 4</a:t>
            </a:r>
            <a:r>
              <a:rPr lang="en-US" baseline="30000" dirty="0" smtClean="0"/>
              <a:t>th</a:t>
            </a:r>
            <a:r>
              <a:rPr lang="en-US" dirty="0" smtClean="0"/>
              <a:t> District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 descr="http://ryanmcdougle.com/wp-content/themes/wcwp_mcdougle/images/masthead_phot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7000" y="2209800"/>
            <a:ext cx="46104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farm4.staticflickr.com/3791/10874499876_16e8f374b1_z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1" r="13175"/>
          <a:stretch/>
        </p:blipFill>
        <p:spPr bwMode="auto">
          <a:xfrm>
            <a:off x="4068021" y="2209800"/>
            <a:ext cx="5048617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4380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Americans wanted to ensure the </a:t>
            </a:r>
            <a:r>
              <a:rPr lang="en-US" sz="2800" u="sng" dirty="0" smtClean="0"/>
              <a:t>NATIONAL</a:t>
            </a:r>
            <a:r>
              <a:rPr lang="en-US" sz="2800" dirty="0" smtClean="0"/>
              <a:t> </a:t>
            </a:r>
            <a:r>
              <a:rPr lang="en-US" sz="2800" dirty="0" err="1" smtClean="0"/>
              <a:t>govt</a:t>
            </a:r>
            <a:r>
              <a:rPr lang="en-US" sz="2800" dirty="0" smtClean="0"/>
              <a:t> did not have </a:t>
            </a:r>
            <a:r>
              <a:rPr lang="en-US" sz="2800" u="sng" dirty="0" smtClean="0"/>
              <a:t>too much power</a:t>
            </a:r>
            <a:r>
              <a:rPr lang="en-US" sz="2800" dirty="0" smtClean="0"/>
              <a:t>.  WHY?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80883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927848" cy="1362456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The Power of Compromise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Deals made at the Constitutional Convention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0411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4582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A. James </a:t>
            </a:r>
            <a:r>
              <a:rPr lang="en-US" sz="3600" u="sng" dirty="0" smtClean="0"/>
              <a:t>Madison</a:t>
            </a:r>
            <a:r>
              <a:rPr lang="en-US" sz="3600" dirty="0" smtClean="0"/>
              <a:t> suggested the </a:t>
            </a:r>
            <a:r>
              <a:rPr lang="en-US" sz="3600" u="sng" dirty="0" smtClean="0"/>
              <a:t>Virginia Plan</a:t>
            </a:r>
            <a:endParaRPr lang="en-US" sz="36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1. Divided govt. into </a:t>
            </a:r>
            <a:r>
              <a:rPr lang="en-US" sz="2800" u="sng" dirty="0" smtClean="0"/>
              <a:t>3 branches </a:t>
            </a:r>
            <a:r>
              <a:rPr lang="en-US" sz="2800" dirty="0" smtClean="0"/>
              <a:t>– </a:t>
            </a:r>
            <a:r>
              <a:rPr lang="en-US" sz="2800" u="sng" dirty="0" smtClean="0"/>
              <a:t>separated</a:t>
            </a:r>
            <a:r>
              <a:rPr lang="en-US" sz="2800" dirty="0" smtClean="0"/>
              <a:t> powers so no one branch became too </a:t>
            </a:r>
            <a:r>
              <a:rPr lang="en-US" sz="2800" u="sng" dirty="0" smtClean="0"/>
              <a:t>powerful</a:t>
            </a:r>
          </a:p>
          <a:p>
            <a:r>
              <a:rPr lang="en-US" sz="2800" dirty="0" smtClean="0"/>
              <a:t>2. </a:t>
            </a:r>
            <a:r>
              <a:rPr lang="en-US" sz="2800" u="sng" dirty="0" smtClean="0"/>
              <a:t>bicameral legislative</a:t>
            </a:r>
            <a:r>
              <a:rPr lang="en-US" sz="2800" dirty="0" smtClean="0"/>
              <a:t> branch made up of 2-houses</a:t>
            </a:r>
          </a:p>
          <a:p>
            <a:r>
              <a:rPr lang="en-US" sz="2800" dirty="0" smtClean="0"/>
              <a:t>3. </a:t>
            </a:r>
            <a:r>
              <a:rPr lang="en-US" sz="2800" u="sng" dirty="0" smtClean="0"/>
              <a:t>Representation</a:t>
            </a:r>
            <a:r>
              <a:rPr lang="en-US" sz="2800" dirty="0" smtClean="0"/>
              <a:t> based on </a:t>
            </a:r>
            <a:r>
              <a:rPr lang="en-US" sz="2800" u="sng" dirty="0" smtClean="0"/>
              <a:t>population </a:t>
            </a:r>
            <a:r>
              <a:rPr lang="en-US" sz="2800" dirty="0" smtClean="0"/>
              <a:t>of the </a:t>
            </a:r>
            <a:r>
              <a:rPr lang="en-US" sz="2800" u="sng" dirty="0" smtClean="0"/>
              <a:t>state</a:t>
            </a:r>
            <a:r>
              <a:rPr lang="en-US" sz="2800" dirty="0" smtClean="0"/>
              <a:t> (favored </a:t>
            </a:r>
            <a:r>
              <a:rPr lang="en-US" sz="2800" u="sng" dirty="0" smtClean="0"/>
              <a:t>large</a:t>
            </a:r>
            <a:r>
              <a:rPr lang="en-US" sz="2800" dirty="0" smtClean="0"/>
              <a:t> states like VA &amp; NY)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9516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B. States with </a:t>
            </a:r>
            <a:r>
              <a:rPr lang="en-US" sz="4000" u="sng" dirty="0" smtClean="0"/>
              <a:t>smaller</a:t>
            </a:r>
            <a:r>
              <a:rPr lang="en-US" sz="4000" dirty="0" smtClean="0"/>
              <a:t> populations liked the </a:t>
            </a:r>
            <a:r>
              <a:rPr lang="en-US" sz="4000" u="sng" dirty="0" smtClean="0"/>
              <a:t>New Jersey Plan</a:t>
            </a:r>
            <a:endParaRPr lang="en-US" sz="40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1. Each state = </a:t>
            </a:r>
            <a:r>
              <a:rPr lang="en-US" sz="2800" u="sng" dirty="0" smtClean="0"/>
              <a:t>1 vote</a:t>
            </a:r>
          </a:p>
          <a:p>
            <a:r>
              <a:rPr lang="en-US" sz="2800" dirty="0" smtClean="0"/>
              <a:t>2. </a:t>
            </a:r>
            <a:r>
              <a:rPr lang="en-US" sz="2800" u="sng" dirty="0" smtClean="0"/>
              <a:t>Representation</a:t>
            </a:r>
            <a:r>
              <a:rPr lang="en-US" sz="2800" dirty="0" smtClean="0"/>
              <a:t> would be </a:t>
            </a:r>
            <a:r>
              <a:rPr lang="en-US" sz="2800" u="sng" dirty="0" smtClean="0"/>
              <a:t>equal</a:t>
            </a:r>
            <a:r>
              <a:rPr lang="en-US" sz="2800" dirty="0" smtClean="0"/>
              <a:t> (favored smaller state like DE &amp; RI)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0434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C. The </a:t>
            </a:r>
            <a:r>
              <a:rPr lang="en-US" sz="4000" u="sng" dirty="0" smtClean="0"/>
              <a:t>Great Compromise</a:t>
            </a:r>
            <a:r>
              <a:rPr lang="en-US" sz="4000" dirty="0" smtClean="0"/>
              <a:t> solved the problem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1. </a:t>
            </a:r>
            <a:r>
              <a:rPr lang="en-US" sz="3200" u="sng" dirty="0" smtClean="0"/>
              <a:t>House</a:t>
            </a:r>
            <a:r>
              <a:rPr lang="en-US" sz="3200" dirty="0" smtClean="0"/>
              <a:t> of </a:t>
            </a:r>
            <a:r>
              <a:rPr lang="en-US" sz="3200" u="sng" dirty="0" smtClean="0"/>
              <a:t>Representatives</a:t>
            </a:r>
            <a:r>
              <a:rPr lang="en-US" sz="3200" dirty="0" smtClean="0"/>
              <a:t> – representation based on </a:t>
            </a:r>
            <a:r>
              <a:rPr lang="en-US" sz="3200" u="sng" dirty="0" smtClean="0"/>
              <a:t>population</a:t>
            </a:r>
          </a:p>
          <a:p>
            <a:r>
              <a:rPr lang="en-US" sz="3200" dirty="0" smtClean="0"/>
              <a:t>2. </a:t>
            </a:r>
            <a:r>
              <a:rPr lang="en-US" sz="3200" u="sng" dirty="0" smtClean="0"/>
              <a:t>Senate</a:t>
            </a:r>
            <a:r>
              <a:rPr lang="en-US" sz="3200" dirty="0" smtClean="0"/>
              <a:t> – representation based on </a:t>
            </a:r>
            <a:r>
              <a:rPr lang="en-US" sz="3200" u="sng" dirty="0" smtClean="0"/>
              <a:t>equality</a:t>
            </a:r>
            <a:r>
              <a:rPr lang="en-US" sz="3200" dirty="0" smtClean="0"/>
              <a:t> (</a:t>
            </a:r>
            <a:r>
              <a:rPr lang="en-US" sz="3200" u="sng" dirty="0" smtClean="0"/>
              <a:t>2</a:t>
            </a:r>
            <a:r>
              <a:rPr lang="en-US" sz="3200" dirty="0" smtClean="0"/>
              <a:t> senators per state)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1933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D. </a:t>
            </a:r>
            <a:r>
              <a:rPr lang="en-US" sz="4000" u="sng" dirty="0" smtClean="0"/>
              <a:t>Three-Fifths</a:t>
            </a:r>
            <a:r>
              <a:rPr lang="en-US" sz="4000" dirty="0" smtClean="0"/>
              <a:t> Compromise = solved the </a:t>
            </a:r>
            <a:r>
              <a:rPr lang="en-US" sz="4000" u="sng" dirty="0" smtClean="0"/>
              <a:t>slave</a:t>
            </a:r>
            <a:r>
              <a:rPr lang="en-US" sz="4000" dirty="0" smtClean="0"/>
              <a:t> problem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1. </a:t>
            </a:r>
            <a:r>
              <a:rPr lang="en-US" sz="2800" u="sng" dirty="0" smtClean="0"/>
              <a:t>South</a:t>
            </a:r>
            <a:r>
              <a:rPr lang="en-US" sz="2800" dirty="0" smtClean="0"/>
              <a:t> – w</a:t>
            </a:r>
            <a:r>
              <a:rPr lang="en-US" dirty="0" smtClean="0"/>
              <a:t>anted slaves to count toward </a:t>
            </a:r>
            <a:r>
              <a:rPr lang="en-US" u="sng" dirty="0" smtClean="0"/>
              <a:t>population</a:t>
            </a:r>
            <a:endParaRPr lang="en-US" dirty="0" smtClean="0"/>
          </a:p>
          <a:p>
            <a:r>
              <a:rPr lang="en-US" sz="2800" dirty="0" smtClean="0"/>
              <a:t>2. </a:t>
            </a:r>
            <a:r>
              <a:rPr lang="en-US" sz="2800" u="sng" dirty="0" smtClean="0"/>
              <a:t>North</a:t>
            </a:r>
            <a:r>
              <a:rPr lang="en-US" sz="2800" dirty="0" smtClean="0"/>
              <a:t> – </a:t>
            </a:r>
            <a:r>
              <a:rPr lang="en-US" dirty="0" smtClean="0"/>
              <a:t>wanted slaves </a:t>
            </a:r>
            <a:r>
              <a:rPr lang="en-US" u="sng" dirty="0" smtClean="0"/>
              <a:t>taxed</a:t>
            </a:r>
            <a:endParaRPr lang="en-US" dirty="0" smtClean="0"/>
          </a:p>
          <a:p>
            <a:r>
              <a:rPr lang="en-US" sz="2800" dirty="0" smtClean="0"/>
              <a:t>3. </a:t>
            </a:r>
            <a:r>
              <a:rPr lang="en-US" sz="2800" b="1" dirty="0" smtClean="0"/>
              <a:t>Compromise</a:t>
            </a:r>
            <a:r>
              <a:rPr lang="en-US" sz="2800" dirty="0" smtClean="0"/>
              <a:t>: </a:t>
            </a:r>
            <a:r>
              <a:rPr lang="en-US" sz="2800" u="sng" dirty="0" smtClean="0"/>
              <a:t>5 slaves = 3 free people</a:t>
            </a:r>
            <a:r>
              <a:rPr lang="en-US" sz="2800" dirty="0" smtClean="0"/>
              <a:t> for representation and taxation</a:t>
            </a:r>
          </a:p>
        </p:txBody>
      </p:sp>
    </p:spTree>
    <p:extLst>
      <p:ext uri="{BB962C8B-B14F-4D97-AF65-F5344CB8AC3E}">
        <p14:creationId xmlns:p14="http://schemas.microsoft.com/office/powerpoint/2010/main" val="94704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1378" name="Picture 2" descr="http://mrkash.com/activities/images/threefifthscompromi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86106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291516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1618" name="Picture 2" descr="http://americanvision.org/wp-content/uploads/2011/01/three-fifth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0"/>
            <a:ext cx="6834987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99932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E. Legislative Branch given new powers!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1. Levy &amp; collect </a:t>
            </a:r>
            <a:r>
              <a:rPr lang="en-US" sz="3200" u="sng" dirty="0" smtClean="0"/>
              <a:t>taxes</a:t>
            </a:r>
            <a:r>
              <a:rPr lang="en-US" sz="3200" dirty="0" smtClean="0"/>
              <a:t> </a:t>
            </a:r>
          </a:p>
          <a:p>
            <a:r>
              <a:rPr lang="en-US" sz="3200" dirty="0" smtClean="0"/>
              <a:t>2. </a:t>
            </a:r>
            <a:r>
              <a:rPr lang="en-US" sz="3200" u="sng" dirty="0" smtClean="0"/>
              <a:t>Coin money</a:t>
            </a:r>
            <a:endParaRPr lang="en-US" sz="3200" dirty="0" smtClean="0"/>
          </a:p>
          <a:p>
            <a:r>
              <a:rPr lang="en-US" sz="3200" dirty="0" smtClean="0"/>
              <a:t>3. Regulate </a:t>
            </a:r>
            <a:r>
              <a:rPr lang="en-US" sz="3200" u="sng" dirty="0" smtClean="0"/>
              <a:t>trade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8479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42" name="Picture 2" descr="http://3.bp.blogspot.com/-80zvXKxYCO0/T0HxCMRlFeI/AAAAAAAADmU/TXWPprCRK2s/s1600/us.capitol.building.double.twin.pilla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68447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3651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F. Executive Branch = to prevent </a:t>
            </a:r>
            <a:r>
              <a:rPr lang="en-US" sz="4000" u="sng" dirty="0" smtClean="0"/>
              <a:t>one person</a:t>
            </a:r>
            <a:r>
              <a:rPr lang="en-US" sz="4000" dirty="0" smtClean="0"/>
              <a:t> from becoming too powerful: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1. The </a:t>
            </a:r>
            <a:r>
              <a:rPr lang="en-US" sz="2800" u="sng" dirty="0" smtClean="0"/>
              <a:t>President</a:t>
            </a:r>
            <a:r>
              <a:rPr lang="en-US" sz="2800" dirty="0" smtClean="0"/>
              <a:t> serves </a:t>
            </a:r>
            <a:r>
              <a:rPr lang="en-US" sz="2800" u="sng" dirty="0" smtClean="0"/>
              <a:t>4-year terms</a:t>
            </a:r>
            <a:r>
              <a:rPr lang="en-US" sz="2800" dirty="0" smtClean="0"/>
              <a:t> </a:t>
            </a:r>
            <a:r>
              <a:rPr lang="en-US" sz="2800" smtClean="0"/>
              <a:t>&amp; runs </a:t>
            </a:r>
            <a:r>
              <a:rPr lang="en-US" sz="2800" dirty="0" smtClean="0"/>
              <a:t>for re-election</a:t>
            </a:r>
          </a:p>
          <a:p>
            <a:r>
              <a:rPr lang="en-US" sz="2800" dirty="0" smtClean="0"/>
              <a:t>2. Chosen by </a:t>
            </a:r>
            <a:r>
              <a:rPr lang="en-US" sz="2800" u="sng" dirty="0" smtClean="0"/>
              <a:t>Electoral College</a:t>
            </a:r>
            <a:endParaRPr lang="en-US" sz="2800" u="sng" dirty="0"/>
          </a:p>
        </p:txBody>
      </p:sp>
    </p:spTree>
    <p:extLst>
      <p:ext uri="{BB962C8B-B14F-4D97-AF65-F5344CB8AC3E}">
        <p14:creationId xmlns:p14="http://schemas.microsoft.com/office/powerpoint/2010/main" val="134516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A. During the war, </a:t>
            </a:r>
            <a:r>
              <a:rPr lang="en-US" sz="3200" u="sng" dirty="0" smtClean="0"/>
              <a:t>Continental Congress</a:t>
            </a:r>
            <a:r>
              <a:rPr lang="en-US" sz="3200" dirty="0" smtClean="0"/>
              <a:t> served as the national govt.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1. The </a:t>
            </a:r>
            <a:r>
              <a:rPr lang="en-US" sz="2800" u="sng" dirty="0" smtClean="0"/>
              <a:t>Articles of Confederation</a:t>
            </a:r>
            <a:r>
              <a:rPr lang="en-US" sz="2800" dirty="0" smtClean="0"/>
              <a:t> were adopted.</a:t>
            </a:r>
          </a:p>
          <a:p>
            <a:r>
              <a:rPr lang="en-US" sz="2800" dirty="0" smtClean="0"/>
              <a:t>2. Under the plan, the national government had </a:t>
            </a:r>
            <a:r>
              <a:rPr lang="en-US" sz="2800" u="sng" dirty="0" smtClean="0"/>
              <a:t>limited powers</a:t>
            </a:r>
            <a:r>
              <a:rPr lang="en-US" sz="2800" dirty="0" smtClean="0"/>
              <a:t>. WHY?</a:t>
            </a:r>
          </a:p>
          <a:p>
            <a:pPr lvl="1"/>
            <a:r>
              <a:rPr lang="en-US" dirty="0" smtClean="0"/>
              <a:t>a. Leaders feared a </a:t>
            </a:r>
            <a:r>
              <a:rPr lang="en-US" u="sng" dirty="0" smtClean="0"/>
              <a:t>powerful </a:t>
            </a:r>
            <a:r>
              <a:rPr lang="en-US" dirty="0" smtClean="0"/>
              <a:t>central </a:t>
            </a:r>
            <a:r>
              <a:rPr lang="en-US" u="sng" dirty="0" smtClean="0"/>
              <a:t>government </a:t>
            </a:r>
            <a:r>
              <a:rPr lang="en-US" dirty="0" smtClean="0"/>
              <a:t>like</a:t>
            </a:r>
            <a:r>
              <a:rPr lang="en-US" u="sng" dirty="0" smtClean="0"/>
              <a:t> England</a:t>
            </a:r>
          </a:p>
          <a:p>
            <a:pPr lvl="1"/>
            <a:r>
              <a:rPr lang="en-US" dirty="0" smtClean="0"/>
              <a:t>b. Not much </a:t>
            </a:r>
            <a:r>
              <a:rPr lang="en-US" u="sng" dirty="0" smtClean="0"/>
              <a:t>trust</a:t>
            </a:r>
            <a:r>
              <a:rPr lang="en-US" dirty="0" smtClean="0"/>
              <a:t> among the </a:t>
            </a:r>
            <a:r>
              <a:rPr lang="en-US" u="sng" dirty="0" smtClean="0"/>
              <a:t>states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393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3666" name="Picture 2" descr="http://www.destination360.com/north-america/us/washington-dc/images/s/washington-dc-white-house-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0"/>
            <a:ext cx="8572497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7112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G. Judicial Branch = created the </a:t>
            </a:r>
            <a:r>
              <a:rPr lang="en-US" sz="4000" u="sng" dirty="0" smtClean="0"/>
              <a:t>Supreme Court</a:t>
            </a:r>
            <a:endParaRPr lang="en-US" sz="40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3426" name="Picture 2" descr="http://ffrf.org/uploads/images/Did_You_Know/supreme_court_build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031935"/>
            <a:ext cx="6505575" cy="48260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3400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H. Framework for </a:t>
            </a:r>
            <a:r>
              <a:rPr lang="en-US" sz="4000" u="sng" dirty="0" smtClean="0"/>
              <a:t>Limited Government</a:t>
            </a:r>
            <a:endParaRPr lang="en-US" sz="40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1. </a:t>
            </a:r>
            <a:r>
              <a:rPr lang="en-US" sz="2800" u="sng" dirty="0" smtClean="0"/>
              <a:t>Federalism</a:t>
            </a:r>
            <a:r>
              <a:rPr lang="en-US" sz="2800" dirty="0" smtClean="0"/>
              <a:t> = national government </a:t>
            </a:r>
            <a:r>
              <a:rPr lang="en-US" sz="2800" u="sng" dirty="0" smtClean="0"/>
              <a:t>shares</a:t>
            </a:r>
            <a:r>
              <a:rPr lang="en-US" sz="2800" dirty="0" smtClean="0"/>
              <a:t> powers with the states</a:t>
            </a:r>
          </a:p>
          <a:p>
            <a:r>
              <a:rPr lang="en-US" sz="2800" dirty="0" smtClean="0"/>
              <a:t>2. </a:t>
            </a:r>
            <a:r>
              <a:rPr lang="en-US" sz="2800" u="sng" dirty="0" smtClean="0"/>
              <a:t>Checks &amp; Balances</a:t>
            </a:r>
            <a:r>
              <a:rPr lang="en-US" sz="2800" dirty="0" smtClean="0"/>
              <a:t> = prevent too much power</a:t>
            </a:r>
          </a:p>
          <a:p>
            <a:r>
              <a:rPr lang="en-US" sz="2800" dirty="0" smtClean="0"/>
              <a:t>3. </a:t>
            </a:r>
            <a:r>
              <a:rPr lang="en-US" sz="2800" u="sng" dirty="0" smtClean="0"/>
              <a:t>Amendments</a:t>
            </a:r>
            <a:r>
              <a:rPr lang="en-US" sz="2800" dirty="0" smtClean="0"/>
              <a:t> = add or make changes to the Constitution</a:t>
            </a:r>
          </a:p>
          <a:p>
            <a:r>
              <a:rPr lang="en-US" sz="2800" dirty="0" smtClean="0"/>
              <a:t>4. </a:t>
            </a:r>
            <a:r>
              <a:rPr lang="en-US" sz="2800" u="sng" dirty="0" smtClean="0"/>
              <a:t>Supremacy Clause</a:t>
            </a:r>
            <a:r>
              <a:rPr lang="en-US" sz="2800" dirty="0" smtClean="0"/>
              <a:t> = the Constitution &amp; federal law is the “</a:t>
            </a:r>
            <a:r>
              <a:rPr lang="en-US" sz="2800" u="sng" dirty="0" smtClean="0"/>
              <a:t>supreme law </a:t>
            </a:r>
            <a:r>
              <a:rPr lang="en-US" sz="2800" dirty="0" smtClean="0"/>
              <a:t>of the land”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9662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4690" name="Picture 2" descr="http://www.cyberlearning-world.com/lessons/checks_and_balances_chart_answ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0"/>
            <a:ext cx="9145633" cy="6477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9665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5714" name="Picture 2" descr="http://apgovernment2010.yolasite.com/resources/con007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09600"/>
            <a:ext cx="8915400" cy="5943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640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6738" name="Picture 2" descr="http://www.thisnation.com/media/photos/constitution-hir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0"/>
            <a:ext cx="5678378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96167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7762" name="Picture 2" descr="http://www.archives.gov/nae/visit/images/rotunda-visitors-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3418" y="609600"/>
            <a:ext cx="9197418" cy="5562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8051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Ratification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8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Only required </a:t>
            </a:r>
            <a:r>
              <a:rPr lang="en-US" sz="2800" u="sng" dirty="0" smtClean="0"/>
              <a:t>9</a:t>
            </a:r>
            <a:r>
              <a:rPr lang="en-US" sz="2800" dirty="0" smtClean="0"/>
              <a:t> out of </a:t>
            </a:r>
            <a:r>
              <a:rPr lang="en-US" sz="2800" u="sng" dirty="0" smtClean="0"/>
              <a:t>13</a:t>
            </a:r>
            <a:r>
              <a:rPr lang="en-US" sz="2800" dirty="0" smtClean="0"/>
              <a:t> states to </a:t>
            </a:r>
            <a:r>
              <a:rPr lang="en-US" sz="2800" u="sng" dirty="0" smtClean="0"/>
              <a:t>ratify</a:t>
            </a:r>
            <a:r>
              <a:rPr lang="en-US" sz="2800" dirty="0" smtClean="0"/>
              <a:t> (approve) the Constitution</a:t>
            </a:r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94128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Two groups argued </a:t>
            </a:r>
            <a:r>
              <a:rPr lang="en-US" sz="4000" u="sng" dirty="0" smtClean="0"/>
              <a:t>for</a:t>
            </a:r>
            <a:r>
              <a:rPr lang="en-US" sz="4000" dirty="0" smtClean="0"/>
              <a:t> and </a:t>
            </a:r>
            <a:r>
              <a:rPr lang="en-US" sz="4000" u="sng" dirty="0" smtClean="0"/>
              <a:t>against</a:t>
            </a:r>
            <a:r>
              <a:rPr lang="en-US" sz="4000" dirty="0" smtClean="0"/>
              <a:t> the Constitution:</a:t>
            </a:r>
            <a:endParaRPr lang="en-US" sz="40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 smtClean="0"/>
              <a:t>Federalists</a:t>
            </a:r>
            <a:endParaRPr lang="en-US" sz="280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sz="2800" dirty="0" smtClean="0"/>
              <a:t>Ant-Federalists</a:t>
            </a:r>
            <a:endParaRPr lang="en-US" sz="280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2"/>
          </p:nvPr>
        </p:nvSpPr>
        <p:spPr>
          <a:xfrm>
            <a:off x="304800" y="2514600"/>
            <a:ext cx="4192588" cy="3962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For  strong central </a:t>
            </a:r>
            <a:r>
              <a:rPr lang="en-US" sz="2400" dirty="0" err="1" smtClean="0"/>
              <a:t>gov’t</a:t>
            </a:r>
            <a:endParaRPr lang="en-US" sz="2400" dirty="0" smtClean="0"/>
          </a:p>
          <a:p>
            <a:r>
              <a:rPr lang="en-US" sz="2400" dirty="0" smtClean="0"/>
              <a:t>George Washington &amp; James Madison</a:t>
            </a:r>
          </a:p>
          <a:p>
            <a:r>
              <a:rPr lang="en-US" sz="2400" dirty="0" smtClean="0"/>
              <a:t>Strong </a:t>
            </a:r>
            <a:r>
              <a:rPr lang="en-US" sz="2400" dirty="0" err="1" smtClean="0"/>
              <a:t>gov’t</a:t>
            </a:r>
            <a:r>
              <a:rPr lang="en-US" sz="2400" dirty="0" smtClean="0"/>
              <a:t> necessary for economic development &amp; public improvements</a:t>
            </a:r>
          </a:p>
          <a:p>
            <a:endParaRPr lang="en-US" dirty="0" smtClean="0"/>
          </a:p>
          <a:p>
            <a:r>
              <a:rPr lang="en-US" dirty="0" smtClean="0"/>
              <a:t>Today, Liberals think Federal </a:t>
            </a:r>
            <a:r>
              <a:rPr lang="en-US" dirty="0" err="1" smtClean="0"/>
              <a:t>gov’t</a:t>
            </a:r>
            <a:r>
              <a:rPr lang="en-US" dirty="0" smtClean="0"/>
              <a:t> should solve nation’s problem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>
          <a:xfrm>
            <a:off x="4495800" y="2514600"/>
            <a:ext cx="4419601" cy="4114800"/>
          </a:xfrm>
        </p:spPr>
        <p:txBody>
          <a:bodyPr>
            <a:normAutofit/>
          </a:bodyPr>
          <a:lstStyle/>
          <a:p>
            <a:r>
              <a:rPr lang="en-US" sz="2600" dirty="0" smtClean="0"/>
              <a:t>Against strong central </a:t>
            </a:r>
            <a:r>
              <a:rPr lang="en-US" sz="2600" dirty="0" err="1" smtClean="0"/>
              <a:t>gov’t</a:t>
            </a:r>
            <a:endParaRPr lang="en-US" sz="2600" dirty="0" smtClean="0"/>
          </a:p>
          <a:p>
            <a:r>
              <a:rPr lang="en-US" sz="2600" dirty="0" smtClean="0"/>
              <a:t>Patrick Henry &amp; George Mason</a:t>
            </a:r>
          </a:p>
          <a:p>
            <a:r>
              <a:rPr lang="en-US" sz="2600" dirty="0" smtClean="0"/>
              <a:t>national </a:t>
            </a:r>
            <a:r>
              <a:rPr lang="en-US" sz="2600" dirty="0" err="1" smtClean="0"/>
              <a:t>gov’t</a:t>
            </a:r>
            <a:r>
              <a:rPr lang="en-US" sz="2600" dirty="0" smtClean="0"/>
              <a:t> would take power away from the states and infringe on people’s rights</a:t>
            </a:r>
          </a:p>
          <a:p>
            <a:r>
              <a:rPr lang="en-US" dirty="0" smtClean="0"/>
              <a:t>Today, conservatives think individuals can solve their own problems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35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9090" name="Picture 2" descr="http://apgovernment2010.yolasite.com/resources/tak11_powe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0"/>
            <a:ext cx="8115974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4058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8786" name="Picture 2" descr="http://a4cgr.files.wordpress.com/2011/09/federalist-pap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91131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82167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5954" name="Picture 2" descr="http://img2.imagesbn.com/images/141740000/141747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0"/>
            <a:ext cx="4343400" cy="69465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7950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Compromise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Federalists added a </a:t>
            </a:r>
            <a:r>
              <a:rPr lang="en-US" sz="2800" u="sng" dirty="0" smtClean="0"/>
              <a:t>Bill of Rights</a:t>
            </a:r>
            <a:r>
              <a:rPr lang="en-US" sz="2800" dirty="0" smtClean="0"/>
              <a:t> so the Anti-federalists would </a:t>
            </a:r>
            <a:r>
              <a:rPr lang="en-US" sz="2800" u="sng" dirty="0" smtClean="0"/>
              <a:t>ratify </a:t>
            </a:r>
            <a:r>
              <a:rPr lang="en-US" sz="2800" dirty="0" smtClean="0"/>
              <a:t>the Constitution.</a:t>
            </a:r>
          </a:p>
          <a:p>
            <a:r>
              <a:rPr lang="en-US" sz="2800" dirty="0" smtClean="0"/>
              <a:t>By 1791, </a:t>
            </a:r>
            <a:r>
              <a:rPr lang="en-US" sz="2800" u="sng" dirty="0" smtClean="0"/>
              <a:t>all 13 states had ratified</a:t>
            </a:r>
          </a:p>
        </p:txBody>
      </p:sp>
    </p:spTree>
    <p:extLst>
      <p:ext uri="{BB962C8B-B14F-4D97-AF65-F5344CB8AC3E}">
        <p14:creationId xmlns:p14="http://schemas.microsoft.com/office/powerpoint/2010/main" val="159036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Bill of Rights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u="sng" dirty="0" smtClean="0"/>
              <a:t>Individual freedoms that protect citizens from gov’t abuses  </a:t>
            </a:r>
            <a:r>
              <a:rPr lang="en-US" sz="2800" dirty="0" smtClean="0"/>
              <a:t>(first 10 Amendments)</a:t>
            </a:r>
          </a:p>
          <a:p>
            <a:r>
              <a:rPr lang="en-US" sz="2800" dirty="0" smtClean="0"/>
              <a:t>Mainly written by </a:t>
            </a:r>
            <a:r>
              <a:rPr lang="en-US" sz="2800" u="sng" dirty="0" smtClean="0"/>
              <a:t>James Madison </a:t>
            </a:r>
            <a:r>
              <a:rPr lang="en-US" sz="2800" dirty="0" smtClean="0"/>
              <a:t>who borrowed from other documents</a:t>
            </a:r>
          </a:p>
        </p:txBody>
      </p:sp>
    </p:spTree>
    <p:extLst>
      <p:ext uri="{BB962C8B-B14F-4D97-AF65-F5344CB8AC3E}">
        <p14:creationId xmlns:p14="http://schemas.microsoft.com/office/powerpoint/2010/main" val="379713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6978" name="Picture 2" descr="http://2012patriot.files.wordpress.com/2011/12/bill-of-right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0"/>
            <a:ext cx="62484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8593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305800" cy="438912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Virginia </a:t>
            </a:r>
            <a:r>
              <a:rPr lang="en-US" sz="3200" u="sng" dirty="0" smtClean="0"/>
              <a:t>Declaration of Rights</a:t>
            </a:r>
            <a:r>
              <a:rPr lang="en-US" sz="3200" dirty="0" smtClean="0"/>
              <a:t> = list of </a:t>
            </a:r>
            <a:r>
              <a:rPr lang="en-US" sz="3200" u="sng" dirty="0" smtClean="0"/>
              <a:t>fundamental</a:t>
            </a:r>
            <a:r>
              <a:rPr lang="en-US" sz="3200" dirty="0" smtClean="0"/>
              <a:t> rights </a:t>
            </a:r>
          </a:p>
          <a:p>
            <a:r>
              <a:rPr lang="en-US" sz="3200" dirty="0" smtClean="0"/>
              <a:t>written by George </a:t>
            </a:r>
            <a:r>
              <a:rPr lang="en-US" sz="3200" u="sng" dirty="0" smtClean="0"/>
              <a:t>Mason </a:t>
            </a:r>
            <a:r>
              <a:rPr lang="en-US" sz="3200" dirty="0" smtClean="0"/>
              <a:t>in 1776</a:t>
            </a:r>
            <a:r>
              <a:rPr lang="en-US" sz="3200" u="sng" dirty="0" smtClean="0"/>
              <a:t>.</a:t>
            </a:r>
            <a:endParaRPr lang="en-US" sz="3200" u="sng" dirty="0"/>
          </a:p>
        </p:txBody>
      </p:sp>
      <p:pic>
        <p:nvPicPr>
          <p:cNvPr id="128002" name="Picture 2" descr="http://upload.wikimedia.org/wikipedia/commons/thumb/1/12/George_Mason.jpg/200px-George_Mas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3158490"/>
            <a:ext cx="2743200" cy="35387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80231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Virginia </a:t>
            </a:r>
            <a:r>
              <a:rPr lang="en-US" sz="3200" u="sng" dirty="0" smtClean="0"/>
              <a:t>Statute of Religious Freedom </a:t>
            </a:r>
            <a:r>
              <a:rPr lang="en-US" sz="3200" dirty="0" smtClean="0"/>
              <a:t>= written by </a:t>
            </a:r>
            <a:r>
              <a:rPr lang="en-US" sz="3200" u="sng" dirty="0" smtClean="0"/>
              <a:t>Thomas Jefferson</a:t>
            </a:r>
          </a:p>
          <a:p>
            <a:pPr lvl="1"/>
            <a:r>
              <a:rPr lang="en-US" sz="2800" u="sng" dirty="0" smtClean="0"/>
              <a:t>“separation of church and state”</a:t>
            </a:r>
          </a:p>
          <a:p>
            <a:pPr lvl="1"/>
            <a:r>
              <a:rPr lang="en-US" sz="2800" dirty="0" smtClean="0"/>
              <a:t>Basis for </a:t>
            </a:r>
            <a:r>
              <a:rPr lang="en-US" sz="2800" u="sng" dirty="0" smtClean="0"/>
              <a:t>1</a:t>
            </a:r>
            <a:r>
              <a:rPr lang="en-US" sz="2800" u="sng" baseline="30000" dirty="0" smtClean="0"/>
              <a:t>st</a:t>
            </a:r>
            <a:r>
              <a:rPr lang="en-US" sz="2800" u="sng" dirty="0" smtClean="0"/>
              <a:t> Amendment - freedom of religion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02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http://www.histdocs.com/home/productimages/785_h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0"/>
            <a:ext cx="6070257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87465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B. Weaknesses of the Articles of Confederation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1. No </a:t>
            </a:r>
            <a:r>
              <a:rPr lang="en-US" sz="2800" u="sng" dirty="0" smtClean="0"/>
              <a:t>power to tax</a:t>
            </a:r>
            <a:r>
              <a:rPr lang="en-US" sz="2800" dirty="0" smtClean="0"/>
              <a:t> – had to beg states for money</a:t>
            </a:r>
          </a:p>
          <a:p>
            <a:r>
              <a:rPr lang="en-US" sz="2800" dirty="0" smtClean="0"/>
              <a:t>2. No </a:t>
            </a:r>
            <a:r>
              <a:rPr lang="en-US" sz="2800" u="sng" dirty="0" smtClean="0"/>
              <a:t>executive</a:t>
            </a:r>
            <a:r>
              <a:rPr lang="en-US" sz="2800" dirty="0" smtClean="0"/>
              <a:t> or </a:t>
            </a:r>
            <a:r>
              <a:rPr lang="en-US" sz="2800" u="sng" dirty="0" smtClean="0"/>
              <a:t>judicial branch</a:t>
            </a:r>
            <a:endParaRPr lang="en-US" sz="2800" dirty="0" smtClean="0"/>
          </a:p>
          <a:p>
            <a:r>
              <a:rPr lang="en-US" sz="2800" dirty="0"/>
              <a:t>3</a:t>
            </a:r>
            <a:r>
              <a:rPr lang="en-US" sz="2800" dirty="0" smtClean="0"/>
              <a:t>. No power to regulate </a:t>
            </a:r>
            <a:r>
              <a:rPr lang="en-US" sz="2800" u="sng" dirty="0" smtClean="0"/>
              <a:t>trade</a:t>
            </a:r>
          </a:p>
          <a:p>
            <a:r>
              <a:rPr lang="en-US" sz="2800" dirty="0"/>
              <a:t>4</a:t>
            </a:r>
            <a:r>
              <a:rPr lang="en-US" sz="2800" dirty="0" smtClean="0"/>
              <a:t>. No </a:t>
            </a:r>
            <a:r>
              <a:rPr lang="en-US" sz="2800" u="sng" dirty="0" smtClean="0"/>
              <a:t>common currency</a:t>
            </a:r>
            <a:endParaRPr lang="en-US" sz="2800" dirty="0"/>
          </a:p>
          <a:p>
            <a:r>
              <a:rPr lang="en-US" sz="2800" dirty="0" smtClean="0"/>
              <a:t>5.  Each state had </a:t>
            </a:r>
            <a:r>
              <a:rPr lang="en-US" sz="2800" u="sng" dirty="0" smtClean="0"/>
              <a:t>one</a:t>
            </a:r>
            <a:r>
              <a:rPr lang="en-US" sz="2800" dirty="0" smtClean="0"/>
              <a:t> vote regardless of </a:t>
            </a:r>
            <a:r>
              <a:rPr lang="en-US" sz="2800" u="sng" dirty="0" smtClean="0"/>
              <a:t>size</a:t>
            </a:r>
          </a:p>
        </p:txBody>
      </p:sp>
    </p:spTree>
    <p:extLst>
      <p:ext uri="{BB962C8B-B14F-4D97-AF65-F5344CB8AC3E}">
        <p14:creationId xmlns:p14="http://schemas.microsoft.com/office/powerpoint/2010/main" val="44310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C. Problems caused by a </a:t>
            </a:r>
            <a:r>
              <a:rPr lang="en-US" sz="3200" u="sng" dirty="0" smtClean="0"/>
              <a:t>weak </a:t>
            </a:r>
            <a:r>
              <a:rPr lang="en-US" sz="3200" dirty="0" smtClean="0"/>
              <a:t>central</a:t>
            </a:r>
            <a:r>
              <a:rPr lang="en-US" sz="3200" u="sng" dirty="0" smtClean="0"/>
              <a:t> government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1. Delegates met in </a:t>
            </a:r>
            <a:r>
              <a:rPr lang="en-US" sz="2800" u="sng" dirty="0" smtClean="0"/>
              <a:t>Philadelphia</a:t>
            </a:r>
            <a:r>
              <a:rPr lang="en-US" sz="2800" dirty="0" smtClean="0"/>
              <a:t> to revise the Articles of Confederation in </a:t>
            </a:r>
            <a:r>
              <a:rPr lang="en-US" sz="2800" u="sng" dirty="0" smtClean="0"/>
              <a:t>1787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2. They decided to write a </a:t>
            </a:r>
            <a:r>
              <a:rPr lang="en-US" sz="2800" u="sng" dirty="0" smtClean="0"/>
              <a:t>new, stronger plan of </a:t>
            </a:r>
            <a:r>
              <a:rPr lang="en-US" sz="2800" u="sng" dirty="0" err="1" smtClean="0"/>
              <a:t>govt</a:t>
            </a:r>
            <a:endParaRPr lang="en-US" sz="2800" u="sng" dirty="0" smtClean="0"/>
          </a:p>
          <a:p>
            <a:r>
              <a:rPr lang="en-US" sz="2800" dirty="0" smtClean="0"/>
              <a:t>3. Plan was called the </a:t>
            </a:r>
            <a:r>
              <a:rPr lang="en-US" sz="2800" u="sng" dirty="0" smtClean="0"/>
              <a:t>Constitution</a:t>
            </a:r>
            <a:endParaRPr lang="en-US" sz="2800" u="sng" dirty="0"/>
          </a:p>
        </p:txBody>
      </p:sp>
    </p:spTree>
    <p:extLst>
      <p:ext uri="{BB962C8B-B14F-4D97-AF65-F5344CB8AC3E}">
        <p14:creationId xmlns:p14="http://schemas.microsoft.com/office/powerpoint/2010/main" val="168987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9330" name="Picture 2" descr="http://www.globalmountainsummit.org/images/independence-hall/independence-hall-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0"/>
            <a:ext cx="5134826" cy="68579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5979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7282" name="Picture 2" descr="http://teachingamericanhistory.org/images/chris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0"/>
            <a:ext cx="9123341" cy="6019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417826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730</Words>
  <Application>Microsoft Office PowerPoint</Application>
  <PresentationFormat>On-screen Show (4:3)</PresentationFormat>
  <Paragraphs>84</Paragraphs>
  <Slides>46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Flow</vt:lpstr>
      <vt:lpstr>A Failed Attempt</vt:lpstr>
      <vt:lpstr>PowerPoint Presentation</vt:lpstr>
      <vt:lpstr>A. During the war, Continental Congress served as the national govt.</vt:lpstr>
      <vt:lpstr>PowerPoint Presentation</vt:lpstr>
      <vt:lpstr>PowerPoint Presentation</vt:lpstr>
      <vt:lpstr>B. Weaknesses of the Articles of Confederation</vt:lpstr>
      <vt:lpstr>C. Problems caused by a weak central government</vt:lpstr>
      <vt:lpstr>PowerPoint Presentation</vt:lpstr>
      <vt:lpstr>PowerPoint Presentation</vt:lpstr>
      <vt:lpstr>PowerPoint Presentation</vt:lpstr>
      <vt:lpstr>D. Key Individuals at the Constitutional Convention:</vt:lpstr>
      <vt:lpstr>PowerPoint Presentation</vt:lpstr>
      <vt:lpstr>PowerPoint Presentation</vt:lpstr>
      <vt:lpstr>Constitution Activities</vt:lpstr>
      <vt:lpstr>US Representative –  Rob Wittman (R) - VA – 1st District</vt:lpstr>
      <vt:lpstr>US Senators – Mark Warner (D) &amp; Tim Kaine(D)  </vt:lpstr>
      <vt:lpstr>VA General Assembly – Margaret Ransone (R) – 99th District</vt:lpstr>
      <vt:lpstr>VA Senate – Richard Stuart (R) – 28th District</vt:lpstr>
      <vt:lpstr>Ryan McDougle (R) – 4th District</vt:lpstr>
      <vt:lpstr>The Power of Compromise</vt:lpstr>
      <vt:lpstr>A. James Madison suggested the Virginia Plan</vt:lpstr>
      <vt:lpstr>B. States with smaller populations liked the New Jersey Plan</vt:lpstr>
      <vt:lpstr>C. The Great Compromise solved the problem</vt:lpstr>
      <vt:lpstr>D. Three-Fifths Compromise = solved the slave problem</vt:lpstr>
      <vt:lpstr>PowerPoint Presentation</vt:lpstr>
      <vt:lpstr>PowerPoint Presentation</vt:lpstr>
      <vt:lpstr>E. Legislative Branch given new powers!</vt:lpstr>
      <vt:lpstr>PowerPoint Presentation</vt:lpstr>
      <vt:lpstr>F. Executive Branch = to prevent one person from becoming too powerful:</vt:lpstr>
      <vt:lpstr>PowerPoint Presentation</vt:lpstr>
      <vt:lpstr>G. Judicial Branch = created the Supreme Court</vt:lpstr>
      <vt:lpstr>H. Framework for Limited Government</vt:lpstr>
      <vt:lpstr>PowerPoint Presentation</vt:lpstr>
      <vt:lpstr>PowerPoint Presentation</vt:lpstr>
      <vt:lpstr>PowerPoint Presentation</vt:lpstr>
      <vt:lpstr>PowerPoint Presentation</vt:lpstr>
      <vt:lpstr>Ratification</vt:lpstr>
      <vt:lpstr>PowerPoint Presentation</vt:lpstr>
      <vt:lpstr>Two groups argued for and against the Constitution:</vt:lpstr>
      <vt:lpstr>PowerPoint Presentation</vt:lpstr>
      <vt:lpstr>PowerPoint Presentation</vt:lpstr>
      <vt:lpstr>Compromise</vt:lpstr>
      <vt:lpstr>Bill of Rights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Failed Attempt</dc:title>
  <dc:creator>hooksal</dc:creator>
  <cp:lastModifiedBy>hooksal</cp:lastModifiedBy>
  <cp:revision>1</cp:revision>
  <dcterms:created xsi:type="dcterms:W3CDTF">2014-09-18T19:45:52Z</dcterms:created>
  <dcterms:modified xsi:type="dcterms:W3CDTF">2014-09-18T19:47:52Z</dcterms:modified>
</cp:coreProperties>
</file>