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8" r:id="rId10"/>
    <p:sldId id="267" r:id="rId11"/>
    <p:sldId id="266" r:id="rId12"/>
    <p:sldId id="265" r:id="rId13"/>
    <p:sldId id="269" r:id="rId14"/>
    <p:sldId id="270" r:id="rId15"/>
    <p:sldId id="271" r:id="rId16"/>
    <p:sldId id="272" r:id="rId17"/>
    <p:sldId id="273" r:id="rId18"/>
    <p:sldId id="281" r:id="rId19"/>
    <p:sldId id="274" r:id="rId20"/>
    <p:sldId id="282" r:id="rId21"/>
    <p:sldId id="283" r:id="rId22"/>
    <p:sldId id="284" r:id="rId23"/>
    <p:sldId id="275" r:id="rId24"/>
    <p:sldId id="285" r:id="rId25"/>
    <p:sldId id="286" r:id="rId26"/>
    <p:sldId id="276" r:id="rId27"/>
    <p:sldId id="287" r:id="rId28"/>
    <p:sldId id="289" r:id="rId29"/>
    <p:sldId id="288" r:id="rId30"/>
    <p:sldId id="277" r:id="rId31"/>
    <p:sldId id="294" r:id="rId32"/>
    <p:sldId id="290" r:id="rId33"/>
    <p:sldId id="291" r:id="rId34"/>
    <p:sldId id="369" r:id="rId35"/>
    <p:sldId id="293" r:id="rId36"/>
    <p:sldId id="292" r:id="rId37"/>
    <p:sldId id="278" r:id="rId38"/>
    <p:sldId id="279" r:id="rId39"/>
    <p:sldId id="371" r:id="rId40"/>
    <p:sldId id="370" r:id="rId41"/>
    <p:sldId id="298" r:id="rId42"/>
    <p:sldId id="295" r:id="rId43"/>
    <p:sldId id="296" r:id="rId44"/>
    <p:sldId id="297" r:id="rId45"/>
    <p:sldId id="280" r:id="rId46"/>
    <p:sldId id="299" r:id="rId47"/>
    <p:sldId id="300" r:id="rId48"/>
    <p:sldId id="301" r:id="rId49"/>
    <p:sldId id="309" r:id="rId50"/>
    <p:sldId id="310" r:id="rId51"/>
    <p:sldId id="308" r:id="rId52"/>
    <p:sldId id="378" r:id="rId53"/>
    <p:sldId id="377" r:id="rId54"/>
    <p:sldId id="302" r:id="rId55"/>
    <p:sldId id="312" r:id="rId56"/>
    <p:sldId id="311" r:id="rId57"/>
    <p:sldId id="313" r:id="rId58"/>
    <p:sldId id="303" r:id="rId59"/>
    <p:sldId id="304" r:id="rId60"/>
    <p:sldId id="305" r:id="rId61"/>
    <p:sldId id="307" r:id="rId62"/>
    <p:sldId id="306" r:id="rId63"/>
    <p:sldId id="314" r:id="rId64"/>
    <p:sldId id="372" r:id="rId65"/>
    <p:sldId id="315" r:id="rId66"/>
    <p:sldId id="374" r:id="rId67"/>
    <p:sldId id="375" r:id="rId68"/>
    <p:sldId id="316" r:id="rId69"/>
    <p:sldId id="376" r:id="rId70"/>
    <p:sldId id="373" r:id="rId71"/>
    <p:sldId id="317" r:id="rId72"/>
    <p:sldId id="321" r:id="rId73"/>
    <p:sldId id="322" r:id="rId74"/>
    <p:sldId id="323" r:id="rId75"/>
    <p:sldId id="318" r:id="rId76"/>
    <p:sldId id="324" r:id="rId77"/>
    <p:sldId id="319" r:id="rId78"/>
    <p:sldId id="326" r:id="rId79"/>
    <p:sldId id="325" r:id="rId80"/>
    <p:sldId id="327" r:id="rId81"/>
    <p:sldId id="320" r:id="rId82"/>
    <p:sldId id="329" r:id="rId83"/>
    <p:sldId id="328" r:id="rId8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24" autoAdjust="0"/>
  </p:normalViewPr>
  <p:slideViewPr>
    <p:cSldViewPr>
      <p:cViewPr>
        <p:scale>
          <a:sx n="77" d="100"/>
          <a:sy n="77" d="100"/>
        </p:scale>
        <p:origin x="-1164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73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F259-3526-4675-BCBC-13FF24B2DE00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8967-CC8A-4137-887F-8C93CDA3A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F259-3526-4675-BCBC-13FF24B2DE00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8967-CC8A-4137-887F-8C93CDA3A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F259-3526-4675-BCBC-13FF24B2DE00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8967-CC8A-4137-887F-8C93CDA3A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F259-3526-4675-BCBC-13FF24B2DE00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8967-CC8A-4137-887F-8C93CDA3A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F259-3526-4675-BCBC-13FF24B2DE00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8967-CC8A-4137-887F-8C93CDA3A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F259-3526-4675-BCBC-13FF24B2DE00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8967-CC8A-4137-887F-8C93CDA3A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F259-3526-4675-BCBC-13FF24B2DE00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8967-CC8A-4137-887F-8C93CDA3A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F259-3526-4675-BCBC-13FF24B2DE00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8967-CC8A-4137-887F-8C93CDA3A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F259-3526-4675-BCBC-13FF24B2DE00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8967-CC8A-4137-887F-8C93CDA3A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F259-3526-4675-BCBC-13FF24B2DE00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8967-CC8A-4137-887F-8C93CDA3A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F259-3526-4675-BCBC-13FF24B2DE00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B338967-CC8A-4137-887F-8C93CDA3A1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C3F259-3526-4675-BCBC-13FF24B2DE00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338967-CC8A-4137-887F-8C93CDA3A10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//upload.wikimedia.org/wikipedia/commons/c/c7/Washington_1772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//upload.wikimedia.org/wikipedia/commons/3/38/Map_of_territorial_growth_1775.sv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//upload.wikimedia.org/wikipedia/commons/6/65/John_Hancock_painting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//upload.wikimedia.org/wikipedia/commons/e/ea/Patrick_henry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//upload.wikimedia.org/wikipedia/commons/c/c5/2009_BostonMassacre_site_3658174192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//upload.wikimedia.org/wikipedia/commons/5/54/George_III_in_Coronation_edit.jpg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Struggle for Empire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File:Washington 177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0"/>
            <a:ext cx="6019800" cy="6842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media1.shmoop.com/images/teachers_editions/french_and_indian_w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4567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www.mccordfamilyassn.com/Map1763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581585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D. </a:t>
            </a:r>
            <a:r>
              <a:rPr lang="en-US" u="sng" dirty="0" smtClean="0"/>
              <a:t>Problems After F &amp; I War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1. Huge debt for England (wars are expensive)</a:t>
            </a:r>
          </a:p>
          <a:p>
            <a:r>
              <a:rPr lang="en-US" sz="3200" dirty="0" smtClean="0"/>
              <a:t>2. More territory to control</a:t>
            </a:r>
          </a:p>
          <a:p>
            <a:r>
              <a:rPr lang="en-US" sz="3200" dirty="0" smtClean="0"/>
              <a:t>3. Indian revolts in the Ohio River Valley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E. </a:t>
            </a:r>
            <a:r>
              <a:rPr lang="en-US" u="sng" dirty="0" smtClean="0"/>
              <a:t>Proclamation of 1763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-No colonists were allowed west of the Appalachian Mts.</a:t>
            </a:r>
          </a:p>
          <a:p>
            <a:r>
              <a:rPr lang="en-US" sz="2800" dirty="0" smtClean="0"/>
              <a:t>-Colonists were MAD – deprived of land they had fought for during the war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File:Map of territorial growth 1775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0"/>
            <a:ext cx="524367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Control &amp; Protest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media-1.web.britannica.com/eb-media/82/13582-004-473F04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895600"/>
            <a:ext cx="5796064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A. England gets tough on the colonies – Why? Needed </a:t>
            </a:r>
            <a:r>
              <a:rPr lang="en-US" sz="3200" u="sng" dirty="0" smtClean="0"/>
              <a:t>colonies</a:t>
            </a:r>
            <a:r>
              <a:rPr lang="en-US" sz="3200" dirty="0" smtClean="0"/>
              <a:t> to help </a:t>
            </a:r>
            <a:r>
              <a:rPr lang="en-US" sz="3200" u="sng" dirty="0" smtClean="0"/>
              <a:t>pay costs</a:t>
            </a:r>
            <a:endParaRPr lang="en-US" sz="3200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British agents given a </a:t>
            </a:r>
            <a:r>
              <a:rPr lang="en-US" sz="28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warrant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search for </a:t>
            </a:r>
            <a:r>
              <a:rPr lang="en-US" sz="28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smuggled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goods</a:t>
            </a:r>
          </a:p>
          <a:p>
            <a:pPr lvl="1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Eliminated </a:t>
            </a:r>
            <a:r>
              <a:rPr lang="en-US" sz="28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jury trials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(basic rights of all Englishmen)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ile:John Hancock paint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0"/>
            <a:ext cx="5486400" cy="6832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B.  British felt the Colonists should pay for </a:t>
            </a:r>
            <a:r>
              <a:rPr lang="en-US" sz="3200" u="sng" dirty="0" smtClean="0"/>
              <a:t>their defense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58200" cy="4389120"/>
          </a:xfrm>
        </p:spPr>
        <p:txBody>
          <a:bodyPr/>
          <a:lstStyle/>
          <a:p>
            <a:r>
              <a:rPr lang="en-US" sz="2800" dirty="0" smtClean="0"/>
              <a:t>1. </a:t>
            </a:r>
            <a:r>
              <a:rPr lang="en-US" sz="2800" u="sng" dirty="0" smtClean="0"/>
              <a:t>Stamp Act (1765)</a:t>
            </a:r>
            <a:r>
              <a:rPr lang="en-US" sz="2800" dirty="0" smtClean="0"/>
              <a:t>:  required </a:t>
            </a:r>
            <a:r>
              <a:rPr lang="en-US" sz="2800" u="sng" dirty="0" smtClean="0"/>
              <a:t>stamps</a:t>
            </a:r>
            <a:r>
              <a:rPr lang="en-US" sz="2800" dirty="0" smtClean="0"/>
              <a:t> to be placed on any </a:t>
            </a:r>
            <a:r>
              <a:rPr lang="en-US" sz="2800" u="sng" dirty="0" smtClean="0"/>
              <a:t>printed</a:t>
            </a:r>
            <a:r>
              <a:rPr lang="en-US" sz="2800" dirty="0" smtClean="0"/>
              <a:t> or legal </a:t>
            </a:r>
            <a:r>
              <a:rPr lang="en-US" sz="2800" u="sng" dirty="0" smtClean="0"/>
              <a:t>documents</a:t>
            </a:r>
            <a:r>
              <a:rPr lang="en-US" sz="2800" dirty="0" smtClean="0"/>
              <a:t>.</a:t>
            </a:r>
          </a:p>
          <a:p>
            <a:pPr lvl="1"/>
            <a:r>
              <a:rPr lang="en-US" sz="2600" dirty="0" smtClean="0"/>
              <a:t>a. Colonists </a:t>
            </a:r>
            <a:r>
              <a:rPr lang="en-US" sz="2600" u="sng" dirty="0" smtClean="0"/>
              <a:t>boycotted</a:t>
            </a:r>
            <a:r>
              <a:rPr lang="en-US" sz="2600" dirty="0" smtClean="0"/>
              <a:t> (</a:t>
            </a:r>
            <a:r>
              <a:rPr lang="en-US" sz="2600" u="sng" dirty="0" smtClean="0"/>
              <a:t>refused</a:t>
            </a:r>
            <a:r>
              <a:rPr lang="en-US" sz="2600" dirty="0" smtClean="0"/>
              <a:t> to buy British goods)</a:t>
            </a:r>
          </a:p>
          <a:p>
            <a:pPr lvl="1"/>
            <a:r>
              <a:rPr lang="en-US" sz="2600" dirty="0"/>
              <a:t>b</a:t>
            </a:r>
            <a:r>
              <a:rPr lang="en-US" sz="2600" dirty="0" smtClean="0"/>
              <a:t>. Parliament </a:t>
            </a:r>
            <a:r>
              <a:rPr lang="en-US" sz="2600" u="sng" dirty="0" smtClean="0"/>
              <a:t>repealed</a:t>
            </a:r>
            <a:r>
              <a:rPr lang="en-US" sz="2600" dirty="0" smtClean="0"/>
              <a:t> tax in 1766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A. Understanding the Colonial Relationship: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Americans Colonists</a:t>
            </a:r>
          </a:p>
          <a:p>
            <a:pPr lvl="1"/>
            <a:r>
              <a:rPr lang="en-US" dirty="0" smtClean="0"/>
              <a:t>Proud subjects of the King of England</a:t>
            </a:r>
          </a:p>
          <a:p>
            <a:pPr lvl="1"/>
            <a:r>
              <a:rPr lang="en-US" dirty="0" smtClean="0"/>
              <a:t>Believed they had the same rights as any Englishmen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England</a:t>
            </a:r>
          </a:p>
          <a:p>
            <a:pPr lvl="1"/>
            <a:r>
              <a:rPr lang="en-US" dirty="0" smtClean="0"/>
              <a:t>Authority to tax and to make laws for the colonies</a:t>
            </a:r>
          </a:p>
          <a:p>
            <a:pPr lvl="1"/>
            <a:r>
              <a:rPr lang="en-US" dirty="0" smtClean="0"/>
              <a:t>Colonies needed to support the mother country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http://edu.glogster.com/media/5/25/10/77/25107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99" y="0"/>
            <a:ext cx="721894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http://raymondpronk.files.wordpress.com/2012/06/no-stamp-act-teap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951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http://upload.wikimedia.org/wikipedia/commons/c/c3/Stamp_Act_Repeal%2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2.  Colonial Leaders from Virginia:</a:t>
            </a:r>
          </a:p>
          <a:p>
            <a:pPr lvl="1"/>
            <a:r>
              <a:rPr lang="en-US" dirty="0" smtClean="0"/>
              <a:t>a. </a:t>
            </a:r>
            <a:r>
              <a:rPr lang="en-US" b="1" u="sng" dirty="0" smtClean="0"/>
              <a:t>Patrick Henry </a:t>
            </a:r>
            <a:r>
              <a:rPr lang="en-US" dirty="0" smtClean="0"/>
              <a:t> </a:t>
            </a:r>
            <a:r>
              <a:rPr lang="en-US" u="sng" dirty="0" smtClean="0"/>
              <a:t>protested</a:t>
            </a:r>
            <a:r>
              <a:rPr lang="en-US" dirty="0" smtClean="0"/>
              <a:t> Stamp Act: “How can Britain </a:t>
            </a:r>
            <a:r>
              <a:rPr lang="en-US" u="sng" dirty="0" smtClean="0"/>
              <a:t>tax</a:t>
            </a:r>
            <a:r>
              <a:rPr lang="en-US" dirty="0" smtClean="0"/>
              <a:t> the colonies if the colonies have no </a:t>
            </a:r>
            <a:r>
              <a:rPr lang="en-US" u="sng" dirty="0" smtClean="0"/>
              <a:t>representation</a:t>
            </a:r>
            <a:r>
              <a:rPr lang="en-US" dirty="0" smtClean="0"/>
              <a:t> in Parliament?”</a:t>
            </a:r>
          </a:p>
          <a:p>
            <a:pPr lvl="1"/>
            <a:r>
              <a:rPr lang="en-US" dirty="0" smtClean="0"/>
              <a:t>b. </a:t>
            </a:r>
            <a:r>
              <a:rPr lang="en-US" b="1" u="sng" dirty="0" smtClean="0"/>
              <a:t>Richard Henry Lee</a:t>
            </a:r>
            <a:r>
              <a:rPr lang="en-US" dirty="0" smtClean="0"/>
              <a:t> wrote the </a:t>
            </a:r>
            <a:r>
              <a:rPr lang="en-US" u="sng" dirty="0" err="1" smtClean="0"/>
              <a:t>Leedstown</a:t>
            </a:r>
            <a:r>
              <a:rPr lang="en-US" u="sng" dirty="0" smtClean="0"/>
              <a:t> Resolutions </a:t>
            </a:r>
            <a:r>
              <a:rPr lang="en-US" dirty="0" smtClean="0"/>
              <a:t>to protest the </a:t>
            </a:r>
            <a:r>
              <a:rPr lang="en-US" u="sng" dirty="0" smtClean="0"/>
              <a:t>Stamp Act in Westmoreland Co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File:Patrick henr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0"/>
            <a:ext cx="567874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http://www.holcombegenealogy.com/data/03375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0"/>
            <a:ext cx="5486400" cy="6879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C. Stronger British Presence in the American Colonies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58200" cy="4541520"/>
          </a:xfrm>
        </p:spPr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Redcoats stationed in cities to assist </a:t>
            </a:r>
            <a:r>
              <a:rPr lang="en-US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tax collectors</a:t>
            </a:r>
          </a:p>
          <a:p>
            <a:r>
              <a:rPr lang="en-US" sz="2800" u="sng" dirty="0" smtClean="0"/>
              <a:t>Boston Massacre</a:t>
            </a:r>
            <a:r>
              <a:rPr lang="en-US" sz="2800" dirty="0" smtClean="0"/>
              <a:t> (Mar. 5, 1770): colonists </a:t>
            </a:r>
            <a:r>
              <a:rPr lang="en-US" sz="2800" u="sng" dirty="0" smtClean="0"/>
              <a:t>taunted</a:t>
            </a:r>
            <a:r>
              <a:rPr lang="en-US" sz="2800" dirty="0" smtClean="0"/>
              <a:t> a redcoat</a:t>
            </a:r>
          </a:p>
          <a:p>
            <a:pPr lvl="1"/>
            <a:r>
              <a:rPr lang="en-US" dirty="0" smtClean="0"/>
              <a:t>a. Soldiers </a:t>
            </a:r>
            <a:r>
              <a:rPr lang="en-US" u="sng" dirty="0" smtClean="0"/>
              <a:t>fired</a:t>
            </a:r>
            <a:r>
              <a:rPr lang="en-US" dirty="0" smtClean="0"/>
              <a:t> into the crowd (</a:t>
            </a:r>
            <a:r>
              <a:rPr lang="en-US" u="sng" dirty="0" smtClean="0"/>
              <a:t>5 dead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b. </a:t>
            </a:r>
            <a:r>
              <a:rPr lang="en-US" u="sng" dirty="0" smtClean="0"/>
              <a:t>John Adams </a:t>
            </a:r>
            <a:r>
              <a:rPr lang="en-US" dirty="0" smtClean="0"/>
              <a:t>defended the soldiers in court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http://www.ushistory.org/declaration/related/images/massac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748145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 descr="http://www.pbs.org/wgbh/aia/part2/images/2cris237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File:2009 BostonMassacre site 365817419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B. During the early colonial period, England did not enforce the rules.  Why not?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1.  Distance = 3,000 miles, difficult to control</a:t>
            </a:r>
          </a:p>
          <a:p>
            <a:r>
              <a:rPr lang="en-US" sz="3200" dirty="0" smtClean="0"/>
              <a:t>2.  Few British officers in America</a:t>
            </a:r>
          </a:p>
          <a:p>
            <a:r>
              <a:rPr lang="en-US" sz="3200" dirty="0" smtClean="0"/>
              <a:t>3.  Colonists smuggled goods</a:t>
            </a:r>
          </a:p>
          <a:p>
            <a:r>
              <a:rPr lang="en-US" sz="3200" dirty="0" smtClean="0"/>
              <a:t>4.  England had to deal with King George III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D. </a:t>
            </a:r>
            <a:r>
              <a:rPr lang="en-US" sz="3200" u="sng" dirty="0" smtClean="0"/>
              <a:t>Boston Tea Party</a:t>
            </a:r>
            <a:r>
              <a:rPr lang="en-US" sz="3200" dirty="0" smtClean="0"/>
              <a:t> (Dec. 16, 1773): British had </a:t>
            </a:r>
            <a:r>
              <a:rPr lang="en-US" sz="3200" u="sng" dirty="0" smtClean="0"/>
              <a:t>tea monopoly in the colonies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1. Disguised as </a:t>
            </a:r>
            <a:r>
              <a:rPr lang="en-US" sz="2800" u="sng" dirty="0" smtClean="0"/>
              <a:t>Indians</a:t>
            </a:r>
            <a:r>
              <a:rPr lang="en-US" sz="2800" dirty="0" smtClean="0"/>
              <a:t>, colonists boarded the ships &amp; </a:t>
            </a:r>
            <a:r>
              <a:rPr lang="en-US" sz="2800" u="sng" dirty="0" smtClean="0"/>
              <a:t>dumped</a:t>
            </a:r>
            <a:r>
              <a:rPr lang="en-US" sz="2800" dirty="0" smtClean="0"/>
              <a:t> 342 crates of tea in the harbor</a:t>
            </a:r>
          </a:p>
          <a:p>
            <a:r>
              <a:rPr lang="en-US" sz="2800" dirty="0"/>
              <a:t>2</a:t>
            </a:r>
            <a:r>
              <a:rPr lang="en-US" sz="2800" dirty="0" smtClean="0"/>
              <a:t>. England </a:t>
            </a:r>
            <a:r>
              <a:rPr lang="en-US" sz="2800" u="sng" dirty="0" smtClean="0"/>
              <a:t>closed the port of Boston</a:t>
            </a:r>
            <a:r>
              <a:rPr lang="en-US" sz="2800" dirty="0" smtClean="0"/>
              <a:t> &amp; </a:t>
            </a:r>
            <a:r>
              <a:rPr lang="en-US" sz="2800" u="sng" dirty="0" smtClean="0"/>
              <a:t>limited town meetings</a:t>
            </a:r>
            <a:endParaRPr lang="en-US" sz="28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 descr="http://upload.wikimedia.org/wikipedia/commons/thumb/8/89/J_S_Copley_-_Samuel_Adams.jpg/220px-J_S_Copley_-_Samuel_Ada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0"/>
            <a:ext cx="5334000" cy="6909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 descr="http://upload.wikimedia.org/wikipedia/commons/thumb/5/52/Boston_Tea_Party_Currier_colored.jpg/375px-Boston_Tea_Party_Currier_colo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0354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 descr="http://api.ning.com/files/wr2hTIGJ7So7AUcH46*f6aH0lGApSSNMI2z93Pg78CiYot9kbOlgLMRQcjfnMwhDPr4MDqN6YeRCmMxg6-WG90jFF-iMizdP/bostonteapar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63867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2" name="Picture 8" descr="http://farm4.staticflickr.com/3148/3066230970_b6f5ac7d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800"/>
            <a:ext cx="8686800" cy="684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 descr="http://hoover.archives.gov/exhibits/RevAmerica/2-What/4f.TeaLea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8458200" cy="634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 descr="http://www.eyewitnesstohistory.com/images/teaparty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5410200" cy="6910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762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E. </a:t>
            </a:r>
            <a:r>
              <a:rPr lang="en-US" sz="3200" u="sng" dirty="0" smtClean="0"/>
              <a:t>First Continental Congress</a:t>
            </a:r>
            <a:r>
              <a:rPr lang="en-US" sz="3200" dirty="0" smtClean="0"/>
              <a:t> (Sept. 1774)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891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- 56 </a:t>
            </a:r>
            <a:r>
              <a:rPr lang="en-US" sz="2800" dirty="0"/>
              <a:t>delegates from all of the colonies EXCEPT </a:t>
            </a:r>
            <a:r>
              <a:rPr lang="en-US" sz="2800" u="sng" dirty="0"/>
              <a:t>Georgia</a:t>
            </a:r>
            <a:r>
              <a:rPr lang="en-US" sz="2800" dirty="0"/>
              <a:t> met in Philadelphia &amp; began to </a:t>
            </a:r>
            <a:r>
              <a:rPr lang="en-US" sz="2800" u="sng" dirty="0"/>
              <a:t>work together</a:t>
            </a:r>
          </a:p>
          <a:p>
            <a:r>
              <a:rPr lang="en-US" sz="2800" dirty="0" smtClean="0"/>
              <a:t>1. Asked King </a:t>
            </a:r>
            <a:r>
              <a:rPr lang="en-US" sz="2800" u="sng" dirty="0" smtClean="0"/>
              <a:t>George III </a:t>
            </a:r>
            <a:r>
              <a:rPr lang="en-US" sz="2800" dirty="0" smtClean="0"/>
              <a:t>for </a:t>
            </a:r>
            <a:r>
              <a:rPr lang="en-US" sz="2800" u="sng" dirty="0" smtClean="0"/>
              <a:t>relief</a:t>
            </a:r>
          </a:p>
          <a:p>
            <a:r>
              <a:rPr lang="en-US" sz="2800" dirty="0" smtClean="0"/>
              <a:t>2. Vowed to </a:t>
            </a:r>
            <a:r>
              <a:rPr lang="en-US" sz="2800" u="sng" dirty="0" smtClean="0"/>
              <a:t>boycott</a:t>
            </a:r>
            <a:r>
              <a:rPr lang="en-US" sz="2800" dirty="0" smtClean="0"/>
              <a:t> English goods</a:t>
            </a:r>
          </a:p>
          <a:p>
            <a:r>
              <a:rPr lang="en-US" sz="2800" dirty="0" smtClean="0"/>
              <a:t>3. Organized </a:t>
            </a:r>
            <a:r>
              <a:rPr lang="en-US" sz="2800" u="sng" dirty="0" smtClean="0"/>
              <a:t>minutemen </a:t>
            </a:r>
            <a:r>
              <a:rPr lang="en-US" sz="2800" dirty="0" smtClean="0"/>
              <a:t>and </a:t>
            </a:r>
            <a:r>
              <a:rPr lang="en-US" sz="2800" u="sng" dirty="0" smtClean="0"/>
              <a:t>militias </a:t>
            </a:r>
            <a:r>
              <a:rPr lang="en-US" sz="2800" dirty="0" smtClean="0"/>
              <a:t>(citizen armies)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F. “The Shot Heard ‘Round the World” </a:t>
            </a:r>
            <a:br>
              <a:rPr lang="en-US" sz="3200" dirty="0" smtClean="0"/>
            </a:br>
            <a:r>
              <a:rPr lang="en-US" sz="3200" dirty="0" smtClean="0"/>
              <a:t>(Apr. 19, 1775)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Redcoats marched to </a:t>
            </a:r>
            <a:r>
              <a:rPr lang="en-US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Concord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MA to seize colonial </a:t>
            </a:r>
            <a:r>
              <a:rPr lang="en-US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powder &amp; ammunition</a:t>
            </a:r>
          </a:p>
          <a:p>
            <a:pPr lvl="1"/>
            <a:r>
              <a:rPr lang="en-US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Paul Revere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&amp; 200 riders alarmed minutemen</a:t>
            </a:r>
          </a:p>
          <a:p>
            <a:r>
              <a:rPr lang="en-US" sz="2800" dirty="0"/>
              <a:t>1</a:t>
            </a:r>
            <a:r>
              <a:rPr lang="en-US" sz="2800" dirty="0" smtClean="0"/>
              <a:t>. At Lexington, 70 minutemen vs. 700 redcoats – someone fired &amp; the </a:t>
            </a:r>
            <a:r>
              <a:rPr lang="en-US" sz="2800" u="sng" dirty="0" smtClean="0"/>
              <a:t>Revolutionary War</a:t>
            </a:r>
            <a:r>
              <a:rPr lang="en-US" sz="2800" dirty="0" smtClean="0"/>
              <a:t> began</a:t>
            </a:r>
          </a:p>
          <a:p>
            <a:r>
              <a:rPr lang="en-US" sz="2800" dirty="0"/>
              <a:t>2</a:t>
            </a:r>
            <a:r>
              <a:rPr lang="en-US" sz="2800" dirty="0" smtClean="0"/>
              <a:t>. </a:t>
            </a:r>
            <a:r>
              <a:rPr lang="en-US" sz="2800" u="sng" dirty="0" smtClean="0"/>
              <a:t>Other colonies around the world will follow the </a:t>
            </a:r>
            <a:r>
              <a:rPr lang="en-US" sz="2800" dirty="0" smtClean="0"/>
              <a:t>United States’ example!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1074" name="Picture 2" descr="http://upload.wikimedia.org/wikipedia/commons/thumb/6/6e/J_S_Copley_-_Paul_Revere.jpg/220px-J_S_Copley_-_Paul_Reve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0"/>
            <a:ext cx="56720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ile:George III in Coronation edi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-1"/>
            <a:ext cx="4724400" cy="6863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0050" name="Picture 2" descr="http://legacy.owensboro.kctcs.edu/mmaltby/his108/Lexington%20and%20Concord%20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11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6322" name="Picture 2" descr="http://www.sideshowtoy.com/mas_assets/large/6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0"/>
            <a:ext cx="3429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 descr="http://www.britishbattles.com/images/concord-lexington/british-troops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1087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http://www.georgewashingtonwired.org/wp-content/uploads/2009/04/battle-at-lexington1-300x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1366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 descr="http://www.oldgloryprints.com/Concord_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248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G. Colonial representatives met in </a:t>
            </a:r>
            <a:r>
              <a:rPr lang="en-US" sz="3200" u="sng" dirty="0" smtClean="0"/>
              <a:t>Philadelphia</a:t>
            </a:r>
            <a:r>
              <a:rPr lang="en-US" sz="3200" dirty="0" smtClean="0"/>
              <a:t> in May 1775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1. Assumed the role of a </a:t>
            </a:r>
            <a:r>
              <a:rPr lang="en-US" sz="2800" u="sng" dirty="0" smtClean="0"/>
              <a:t>central government</a:t>
            </a:r>
          </a:p>
          <a:p>
            <a:r>
              <a:rPr lang="en-US" sz="2800" dirty="0" smtClean="0"/>
              <a:t>2. Chose </a:t>
            </a:r>
            <a:r>
              <a:rPr lang="en-US" sz="2800" u="sng" dirty="0" smtClean="0"/>
              <a:t>George Washington</a:t>
            </a:r>
            <a:r>
              <a:rPr lang="en-US" sz="2800" dirty="0" smtClean="0"/>
              <a:t> (VA) to lead the </a:t>
            </a:r>
            <a:r>
              <a:rPr lang="en-US" sz="2800" u="sng" dirty="0" smtClean="0"/>
              <a:t>Continental Army</a:t>
            </a:r>
            <a:r>
              <a:rPr lang="en-US" sz="2800" dirty="0" smtClean="0"/>
              <a:t> </a:t>
            </a:r>
          </a:p>
          <a:p>
            <a:pPr lvl="1"/>
            <a:r>
              <a:rPr lang="en-US" dirty="0" smtClean="0"/>
              <a:t>– hoped to gain support of </a:t>
            </a:r>
            <a:r>
              <a:rPr lang="en-US" u="sng" dirty="0" smtClean="0"/>
              <a:t>southern colonies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 descr="http://www.sonofthesouth.net/revolutionary-war/political/continental-congr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599"/>
            <a:ext cx="9144000" cy="6281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Freedom Writers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A. In Jan. 1776, </a:t>
            </a:r>
            <a:r>
              <a:rPr lang="en-US" sz="3200" u="sng" dirty="0" smtClean="0"/>
              <a:t>Thomas Paine</a:t>
            </a:r>
            <a:r>
              <a:rPr lang="en-US" sz="3200" dirty="0" smtClean="0"/>
              <a:t> wrote a pamphlet called “</a:t>
            </a:r>
            <a:r>
              <a:rPr lang="en-US" sz="3200" u="sng" dirty="0" smtClean="0"/>
              <a:t>Common Sense</a:t>
            </a:r>
            <a:r>
              <a:rPr lang="en-US" sz="3200" dirty="0" smtClean="0"/>
              <a:t>”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35480"/>
            <a:ext cx="8610600" cy="4389120"/>
          </a:xfrm>
        </p:spPr>
        <p:txBody>
          <a:bodyPr/>
          <a:lstStyle/>
          <a:p>
            <a:r>
              <a:rPr lang="en-US" sz="2800" dirty="0" smtClean="0"/>
              <a:t>He argued the </a:t>
            </a:r>
            <a:r>
              <a:rPr lang="en-US" sz="2800" u="sng" dirty="0" smtClean="0"/>
              <a:t>colonies</a:t>
            </a:r>
            <a:r>
              <a:rPr lang="en-US" sz="2800" dirty="0" smtClean="0"/>
              <a:t> should become </a:t>
            </a:r>
            <a:r>
              <a:rPr lang="en-US" sz="2800" u="sng" dirty="0" smtClean="0"/>
              <a:t>independent</a:t>
            </a:r>
          </a:p>
          <a:p>
            <a:r>
              <a:rPr lang="en-US" sz="2800" dirty="0" smtClean="0"/>
              <a:t>1. Colonists were </a:t>
            </a:r>
            <a:r>
              <a:rPr lang="en-US" sz="2800" u="sng" dirty="0" smtClean="0"/>
              <a:t>divided</a:t>
            </a:r>
            <a:r>
              <a:rPr lang="en-US" sz="2800" dirty="0" smtClean="0"/>
              <a:t> over Paine’s idea of independence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upload.wikimedia.org/wikipedia/commons/thumb/c/cb/Thomas_Paine_by_Matthew_Pratt,_1785-95.jpg/220px-Thomas_Paine_by_Matthew_Pratt,_1785-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5410200" cy="6934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www.nndb.com/people/948/000068744/george-iii-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0"/>
            <a:ext cx="534389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8610" name="Picture 2" descr="http://upload.wikimedia.org/wikipedia/commons/thumb/4/4a/Commonsense.jpg/200px-Commonsen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0"/>
            <a:ext cx="4419600" cy="6938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a. </a:t>
            </a:r>
            <a:r>
              <a:rPr lang="en-US" u="sng" dirty="0" smtClean="0"/>
              <a:t>Patriots</a:t>
            </a:r>
            <a:r>
              <a:rPr lang="en-US" dirty="0" smtClean="0"/>
              <a:t> (1/3) </a:t>
            </a:r>
            <a:r>
              <a:rPr lang="en-US" u="sng" dirty="0" smtClean="0"/>
              <a:t>wanted independence</a:t>
            </a:r>
            <a:r>
              <a:rPr lang="en-US" dirty="0" smtClean="0"/>
              <a:t> – inspired by Patrick Henry’s speech: “</a:t>
            </a:r>
            <a:r>
              <a:rPr lang="en-US" u="sng" dirty="0" smtClean="0"/>
              <a:t>Give me liberty or give me death</a:t>
            </a:r>
            <a:r>
              <a:rPr lang="en-US" dirty="0" smtClean="0"/>
              <a:t>.”</a:t>
            </a:r>
          </a:p>
          <a:p>
            <a:pPr lvl="1"/>
            <a:r>
              <a:rPr lang="en-US" dirty="0" smtClean="0"/>
              <a:t>b. </a:t>
            </a:r>
            <a:r>
              <a:rPr lang="en-US" u="sng" dirty="0" smtClean="0"/>
              <a:t>Loyalists</a:t>
            </a:r>
            <a:r>
              <a:rPr lang="en-US" dirty="0" smtClean="0"/>
              <a:t> (Tories) (1/3) </a:t>
            </a:r>
            <a:r>
              <a:rPr lang="en-US" u="sng" dirty="0" smtClean="0"/>
              <a:t>remain loyal to England</a:t>
            </a:r>
            <a:r>
              <a:rPr lang="en-US" dirty="0" smtClean="0"/>
              <a:t> b/c of </a:t>
            </a:r>
            <a:r>
              <a:rPr lang="en-US" u="sng" dirty="0" smtClean="0"/>
              <a:t>cultural &amp; economic ties</a:t>
            </a:r>
            <a:endParaRPr lang="en-US" dirty="0" smtClean="0"/>
          </a:p>
          <a:p>
            <a:pPr lvl="1"/>
            <a:r>
              <a:rPr lang="en-US" dirty="0" smtClean="0"/>
              <a:t>c. </a:t>
            </a:r>
            <a:r>
              <a:rPr lang="en-US" u="sng" dirty="0" smtClean="0"/>
              <a:t>Neutrals</a:t>
            </a:r>
            <a:r>
              <a:rPr lang="en-US" dirty="0" smtClean="0"/>
              <a:t> = stay </a:t>
            </a:r>
            <a:r>
              <a:rPr lang="en-US" u="sng" dirty="0" smtClean="0"/>
              <a:t>uninvolved</a:t>
            </a:r>
            <a:r>
              <a:rPr lang="en-US" dirty="0" smtClean="0"/>
              <a:t> in the war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8242" name="Picture 2" descr="http://www.apstudent.com/ushistory/docs1751/joind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28600"/>
            <a:ext cx="9133517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scd5patriots.org/yahoo_site_admin/assets/images/dont_tread_on_me.86154047_st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5748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B. Declaring Independence – Continental Congress … </a:t>
            </a:r>
            <a:r>
              <a:rPr lang="en-US" sz="3200" u="sng" dirty="0" smtClean="0"/>
              <a:t>Philadelphia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1. Declaration of Independence written by </a:t>
            </a:r>
            <a:r>
              <a:rPr lang="en-US" sz="2800" u="sng" dirty="0" smtClean="0"/>
              <a:t>Thomas Jefferson</a:t>
            </a:r>
            <a:r>
              <a:rPr lang="en-US" sz="2800" dirty="0" smtClean="0"/>
              <a:t> to explain reasons for independence –</a:t>
            </a:r>
            <a:r>
              <a:rPr lang="en-US" sz="2800" u="sng" dirty="0" smtClean="0"/>
              <a:t>approved on July 4, 1776</a:t>
            </a:r>
          </a:p>
          <a:p>
            <a:pPr lvl="1">
              <a:buNone/>
            </a:pPr>
            <a:r>
              <a:rPr lang="en-US" dirty="0" smtClean="0"/>
              <a:t>a. Borrowed from Enlightened philosopher, </a:t>
            </a:r>
            <a:r>
              <a:rPr lang="en-US" u="sng" dirty="0" smtClean="0"/>
              <a:t>John Locke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0658" name="Picture 2" descr="http://upload.wikimedia.org/wikipedia/commons/thumb/4/4b/Thomas_Jefferson_rev.jpg/170px-Thomas_Jefferson_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4724400" cy="6919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9634" name="Picture 2" descr="http://upload.wikimedia.org/wikipedia/commons/thumb/d/d6/Writing_the_Declaration_of_Independence_1776_cph.3g09904.jpg/220px-Writing_the_Declaration_of_Independence_1776_cph.3g099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5181600" cy="6900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682" name="Picture 2" descr="http://www.founding.com/repository/imgLib/20071018_decla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5867400" cy="6917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82000" cy="43891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(1) </a:t>
            </a:r>
            <a:r>
              <a:rPr lang="en-US" sz="2800" b="1" dirty="0" smtClean="0"/>
              <a:t>Natural Rights</a:t>
            </a:r>
            <a:r>
              <a:rPr lang="en-US" sz="2800" dirty="0" smtClean="0"/>
              <a:t>: rights that can’t be taken away</a:t>
            </a:r>
          </a:p>
          <a:p>
            <a:r>
              <a:rPr lang="en-US" sz="2800" dirty="0" smtClean="0"/>
              <a:t>- “</a:t>
            </a:r>
            <a:r>
              <a:rPr lang="en-US" sz="2800" u="sng" dirty="0" smtClean="0"/>
              <a:t>unalienable rights; Life, Liberty, and the Pursuit of Happiness</a:t>
            </a:r>
            <a:r>
              <a:rPr lang="en-US" sz="2800" dirty="0" smtClean="0"/>
              <a:t>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(2) </a:t>
            </a:r>
            <a:r>
              <a:rPr lang="en-US" sz="2800" b="1" dirty="0" smtClean="0"/>
              <a:t>Social-contract theory</a:t>
            </a:r>
            <a:r>
              <a:rPr lang="en-US" sz="2800" dirty="0" smtClean="0"/>
              <a:t>: “</a:t>
            </a:r>
            <a:r>
              <a:rPr lang="en-US" sz="2800" u="sng" dirty="0" smtClean="0"/>
              <a:t>Government derives their just powers from the consent of the governed</a:t>
            </a:r>
            <a:r>
              <a:rPr lang="en-US" sz="2800" dirty="0" smtClean="0"/>
              <a:t>.”</a:t>
            </a:r>
          </a:p>
          <a:p>
            <a:pPr lvl="1"/>
            <a:r>
              <a:rPr lang="en-US" sz="2500" dirty="0" smtClean="0"/>
              <a:t>- People form </a:t>
            </a:r>
            <a:r>
              <a:rPr lang="en-US" sz="2500" dirty="0" err="1" smtClean="0"/>
              <a:t>govts</a:t>
            </a:r>
            <a:r>
              <a:rPr lang="en-US" sz="2500" dirty="0" smtClean="0"/>
              <a:t> to </a:t>
            </a:r>
            <a:r>
              <a:rPr lang="en-US" sz="2500" u="sng" dirty="0" smtClean="0"/>
              <a:t>protect their rights</a:t>
            </a:r>
            <a:r>
              <a:rPr lang="en-US" sz="2500" dirty="0" smtClean="0"/>
              <a:t> and in return they agree to </a:t>
            </a:r>
            <a:r>
              <a:rPr lang="en-US" sz="2500" u="sng" dirty="0" smtClean="0"/>
              <a:t>obey the laws</a:t>
            </a:r>
            <a:r>
              <a:rPr lang="en-US" sz="2500" dirty="0" smtClean="0"/>
              <a:t> (ordered liberty).</a:t>
            </a:r>
          </a:p>
          <a:p>
            <a:pPr lvl="1"/>
            <a:r>
              <a:rPr lang="en-US" sz="2500" dirty="0" smtClean="0"/>
              <a:t>- When </a:t>
            </a:r>
            <a:r>
              <a:rPr lang="en-US" sz="2500" u="sng" dirty="0" err="1" smtClean="0"/>
              <a:t>govt</a:t>
            </a:r>
            <a:r>
              <a:rPr lang="en-US" sz="2500" dirty="0" smtClean="0"/>
              <a:t> threatens these rights, it has broken the </a:t>
            </a:r>
            <a:r>
              <a:rPr lang="en-US" sz="2500" u="sng" dirty="0" smtClean="0"/>
              <a:t>contract</a:t>
            </a:r>
            <a:r>
              <a:rPr lang="en-US" sz="2500" dirty="0" smtClean="0"/>
              <a:t> &amp; the people have the right to “</a:t>
            </a:r>
            <a:r>
              <a:rPr lang="en-US" sz="2500" u="sng" dirty="0" smtClean="0"/>
              <a:t>alter or abolish it</a:t>
            </a:r>
            <a:r>
              <a:rPr lang="en-US" dirty="0" smtClean="0"/>
              <a:t>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c. </a:t>
            </a:r>
            <a:r>
              <a:rPr lang="en-US" u="sng" dirty="0" smtClean="0"/>
              <a:t>Anglo-French Rivalry</a:t>
            </a:r>
            <a:r>
              <a:rPr lang="en-US" dirty="0" smtClean="0"/>
              <a:t> led to the </a:t>
            </a:r>
            <a:r>
              <a:rPr lang="en-US" u="sng" dirty="0" smtClean="0"/>
              <a:t>French &amp; Indian War</a:t>
            </a:r>
            <a:r>
              <a:rPr lang="en-US" dirty="0" smtClean="0"/>
              <a:t> (1754-1763)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58200" cy="43891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- Great Britain &amp; France fought for control of North America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French built forts located in territories of VA &amp; PA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Washington told the French to leave – They refused</a:t>
            </a:r>
          </a:p>
          <a:p>
            <a:r>
              <a:rPr lang="en-US" sz="2800" dirty="0" smtClean="0"/>
              <a:t>- Britain won and got all of Canada &amp; lands east of the Mississippi River.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French upset – 150 </a:t>
            </a:r>
            <a:r>
              <a:rPr lang="en-US" sz="2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yrs</a:t>
            </a: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colonization down the drain</a:t>
            </a:r>
          </a:p>
          <a:p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b. Ideas challenged the practice of </a:t>
            </a:r>
            <a:r>
              <a:rPr lang="en-US" u="sng" dirty="0" smtClean="0"/>
              <a:t>dictatorial rule</a:t>
            </a:r>
          </a:p>
          <a:p>
            <a:r>
              <a:rPr lang="en-US" dirty="0" smtClean="0"/>
              <a:t>c. Jefferson listed </a:t>
            </a:r>
            <a:r>
              <a:rPr lang="en-US" u="sng" dirty="0" smtClean="0"/>
              <a:t>grievances</a:t>
            </a:r>
            <a:r>
              <a:rPr lang="en-US" dirty="0" smtClean="0"/>
              <a:t> against the </a:t>
            </a:r>
            <a:r>
              <a:rPr lang="en-US" u="sng" dirty="0" smtClean="0"/>
              <a:t>King of England</a:t>
            </a:r>
            <a:r>
              <a:rPr lang="en-US" dirty="0" smtClean="0"/>
              <a:t> (described earlier by </a:t>
            </a:r>
            <a:r>
              <a:rPr lang="en-US" u="sng" dirty="0" smtClean="0"/>
              <a:t>Thomas Paine</a:t>
            </a:r>
            <a:r>
              <a:rPr lang="en-US" dirty="0" smtClean="0"/>
              <a:t> in </a:t>
            </a:r>
            <a:r>
              <a:rPr lang="en-US" i="1" dirty="0" smtClean="0"/>
              <a:t>Common Sense</a:t>
            </a:r>
            <a:r>
              <a:rPr lang="en-US" dirty="0" smtClean="0"/>
              <a:t>)</a:t>
            </a:r>
          </a:p>
          <a:p>
            <a:r>
              <a:rPr lang="en-US" dirty="0" smtClean="0"/>
              <a:t>d. key ideas included: </a:t>
            </a:r>
          </a:p>
          <a:p>
            <a:pPr lvl="1"/>
            <a:r>
              <a:rPr lang="en-US" u="sng" dirty="0"/>
              <a:t>p</a:t>
            </a:r>
            <a:r>
              <a:rPr lang="en-US" u="sng" dirty="0" smtClean="0"/>
              <a:t>olitical participation = voting</a:t>
            </a:r>
          </a:p>
          <a:p>
            <a:pPr lvl="1"/>
            <a:r>
              <a:rPr lang="en-US" u="sng" dirty="0" smtClean="0"/>
              <a:t>social participation = equality</a:t>
            </a:r>
          </a:p>
          <a:p>
            <a:pPr lvl="1"/>
            <a:r>
              <a:rPr lang="en-US" u="sng" dirty="0" smtClean="0"/>
              <a:t>economic rights = pursuit of happiness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e. Declaration of Independence </a:t>
            </a:r>
            <a:r>
              <a:rPr lang="en-US" u="sng" dirty="0" smtClean="0"/>
              <a:t>contradicted</a:t>
            </a:r>
            <a:r>
              <a:rPr lang="en-US" dirty="0" smtClean="0"/>
              <a:t> the realities of </a:t>
            </a:r>
            <a:r>
              <a:rPr lang="en-US" u="sng" dirty="0" smtClean="0"/>
              <a:t>slavery</a:t>
            </a:r>
            <a:r>
              <a:rPr lang="en-US" dirty="0" smtClean="0"/>
              <a:t> and the </a:t>
            </a:r>
            <a:r>
              <a:rPr lang="en-US" u="sng" dirty="0" smtClean="0"/>
              <a:t>undemocratic</a:t>
            </a:r>
            <a:r>
              <a:rPr lang="en-US" dirty="0" smtClean="0"/>
              <a:t> nature of political participation (</a:t>
            </a:r>
            <a:r>
              <a:rPr lang="en-US" u="sng" dirty="0" smtClean="0"/>
              <a:t>women</a:t>
            </a:r>
            <a:r>
              <a:rPr lang="en-US" dirty="0" smtClean="0"/>
              <a:t>).</a:t>
            </a:r>
          </a:p>
          <a:p>
            <a:endParaRPr lang="en-US" dirty="0"/>
          </a:p>
        </p:txBody>
      </p:sp>
      <p:pic>
        <p:nvPicPr>
          <p:cNvPr id="3074" name="Picture 2" descr="https://colonialdiseasedigitaltextbook.wikispaces.com/file/view/slaves.gif/113445603/slav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733800"/>
            <a:ext cx="3467100" cy="2876551"/>
          </a:xfrm>
          <a:prstGeom prst="rect">
            <a:avLst/>
          </a:prstGeom>
          <a:noFill/>
        </p:spPr>
      </p:pic>
      <p:pic>
        <p:nvPicPr>
          <p:cNvPr id="3076" name="Picture 4" descr="http://cdn3.mixrmedia.com/wp-uploads/flauntme/blog/2011/07/colonial-wom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657600"/>
            <a:ext cx="3657600" cy="2968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Revolutionary War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1775 - 1783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the early years of the war, </a:t>
            </a:r>
            <a:r>
              <a:rPr lang="en-US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defeat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for the </a:t>
            </a:r>
            <a:r>
              <a:rPr lang="en-US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Americans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seemed inevitable</a:t>
            </a:r>
          </a:p>
          <a:p>
            <a:r>
              <a:rPr lang="en-US" sz="2800" dirty="0" smtClean="0"/>
              <a:t>A.  </a:t>
            </a:r>
            <a:r>
              <a:rPr lang="en-US" sz="2800" u="sng" dirty="0" smtClean="0"/>
              <a:t>Washington’s</a:t>
            </a:r>
            <a:r>
              <a:rPr lang="en-US" sz="2800" dirty="0" smtClean="0"/>
              <a:t> leadership kept the </a:t>
            </a:r>
            <a:r>
              <a:rPr lang="en-US" sz="2800" u="sng" dirty="0" smtClean="0"/>
              <a:t>Continental </a:t>
            </a:r>
            <a:r>
              <a:rPr lang="en-US" sz="2800" dirty="0" smtClean="0"/>
              <a:t>Army together</a:t>
            </a:r>
          </a:p>
          <a:p>
            <a:pPr lvl="1"/>
            <a:r>
              <a:rPr lang="en-US" u="sng" dirty="0" smtClean="0"/>
              <a:t>avoided</a:t>
            </a:r>
            <a:r>
              <a:rPr lang="en-US" dirty="0" smtClean="0"/>
              <a:t> </a:t>
            </a:r>
            <a:r>
              <a:rPr lang="en-US" dirty="0"/>
              <a:t>situations that threatened the </a:t>
            </a:r>
            <a:r>
              <a:rPr lang="en-US" u="sng" dirty="0" smtClean="0"/>
              <a:t>destruction</a:t>
            </a:r>
            <a:r>
              <a:rPr lang="en-US" dirty="0" smtClean="0"/>
              <a:t> of </a:t>
            </a:r>
            <a:r>
              <a:rPr lang="en-US" dirty="0"/>
              <a:t>his army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ps.ablongman.com/wps/media/objects/1483/1518969/DIVI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0"/>
            <a:ext cx="41970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B. Analyzing Armies</a:t>
            </a:r>
            <a:br>
              <a:rPr lang="en-US" dirty="0" smtClean="0"/>
            </a:br>
            <a:r>
              <a:rPr lang="en-US" dirty="0" smtClean="0"/>
              <a:t> - Patriots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Advantages</a:t>
            </a:r>
          </a:p>
          <a:p>
            <a:r>
              <a:rPr lang="en-US" sz="2800" u="sng" dirty="0" smtClean="0"/>
              <a:t>Leadership</a:t>
            </a:r>
            <a:r>
              <a:rPr lang="en-US" sz="2800" dirty="0" smtClean="0"/>
              <a:t> of George Washington</a:t>
            </a:r>
          </a:p>
          <a:p>
            <a:r>
              <a:rPr lang="en-US" sz="2800" dirty="0" smtClean="0"/>
              <a:t>Fought for their </a:t>
            </a:r>
            <a:r>
              <a:rPr lang="en-US" sz="2800" u="sng" dirty="0" smtClean="0"/>
              <a:t>homes</a:t>
            </a:r>
          </a:p>
          <a:p>
            <a:r>
              <a:rPr lang="en-US" sz="2800" dirty="0" smtClean="0"/>
              <a:t>Knew the </a:t>
            </a:r>
            <a:r>
              <a:rPr lang="en-US" sz="2800" u="sng" dirty="0" smtClean="0"/>
              <a:t>territory</a:t>
            </a:r>
            <a:endParaRPr lang="en-US" sz="2800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43484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Disadvantages</a:t>
            </a:r>
          </a:p>
          <a:p>
            <a:r>
              <a:rPr lang="en-US" sz="2800" dirty="0" smtClean="0"/>
              <a:t>Small , </a:t>
            </a:r>
            <a:r>
              <a:rPr lang="en-US" sz="2800" u="sng" dirty="0" smtClean="0"/>
              <a:t>untrained</a:t>
            </a:r>
            <a:r>
              <a:rPr lang="en-US" sz="2800" dirty="0" smtClean="0"/>
              <a:t> army</a:t>
            </a:r>
          </a:p>
          <a:p>
            <a:r>
              <a:rPr lang="en-US" sz="2800" u="sng" dirty="0" smtClean="0"/>
              <a:t>Lacked</a:t>
            </a:r>
            <a:r>
              <a:rPr lang="en-US" sz="2800" dirty="0" smtClean="0"/>
              <a:t> money and </a:t>
            </a:r>
            <a:r>
              <a:rPr lang="en-US" sz="2800" u="sng" dirty="0" smtClean="0"/>
              <a:t>supplies</a:t>
            </a:r>
          </a:p>
        </p:txBody>
      </p:sp>
      <p:pic>
        <p:nvPicPr>
          <p:cNvPr id="1026" name="Picture 2" descr="http://media-cache-ec0.pinimg.com/236x/2f/60/e0/2f60e092075b83e1a8040710698043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551" y="2973859"/>
            <a:ext cx="2904340" cy="403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4146" name="Picture 2" descr="http://1.bp.blogspot.com/-6ZgN0Os1Th8/Tai9upSakwI/AAAAAAAACc8/pMWbBPvug9U/s1600/reolutionary+war+unifo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67200" cy="6878728"/>
          </a:xfrm>
          <a:prstGeom prst="rect">
            <a:avLst/>
          </a:prstGeom>
          <a:noFill/>
        </p:spPr>
      </p:pic>
      <p:pic>
        <p:nvPicPr>
          <p:cNvPr id="134150" name="Picture 6" descr="http://www.acwgc.org/CCC_Am_Army/Images/Uniforms%20of%20American%20Revolution/2nd%20New%20Jersey%20Regiment%2017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0"/>
            <a:ext cx="4876800" cy="6644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5170" name="Picture 2" descr="https://sphotos-a.xx.fbcdn.net/hphotos-ash3/10323_1245382416387_175817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18535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-Redcoats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Advantages</a:t>
            </a:r>
          </a:p>
          <a:p>
            <a:r>
              <a:rPr lang="en-US" sz="2800" dirty="0" smtClean="0"/>
              <a:t>Large, </a:t>
            </a:r>
            <a:r>
              <a:rPr lang="en-US" sz="2800" u="sng" dirty="0" smtClean="0"/>
              <a:t>well-trained</a:t>
            </a:r>
            <a:r>
              <a:rPr lang="en-US" sz="2800" dirty="0" smtClean="0"/>
              <a:t> army &amp; navy</a:t>
            </a:r>
          </a:p>
          <a:p>
            <a:r>
              <a:rPr lang="en-US" sz="2800" dirty="0" smtClean="0"/>
              <a:t>Lots of </a:t>
            </a:r>
            <a:r>
              <a:rPr lang="en-US" sz="2800" u="sng" dirty="0" smtClean="0"/>
              <a:t>money</a:t>
            </a:r>
            <a:r>
              <a:rPr lang="en-US" sz="2800" dirty="0" smtClean="0"/>
              <a:t> for </a:t>
            </a:r>
            <a:r>
              <a:rPr lang="en-US" sz="2800" u="sng" dirty="0" smtClean="0"/>
              <a:t>supplies</a:t>
            </a:r>
          </a:p>
          <a:p>
            <a:r>
              <a:rPr lang="en-US" sz="2800" dirty="0" smtClean="0"/>
              <a:t>Helped by </a:t>
            </a:r>
            <a:r>
              <a:rPr lang="en-US" sz="2800" u="sng" dirty="0" smtClean="0"/>
              <a:t>Tories</a:t>
            </a:r>
            <a:endParaRPr lang="en-US" sz="2800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Disadvantages</a:t>
            </a:r>
          </a:p>
          <a:p>
            <a:r>
              <a:rPr lang="en-US" sz="2800" u="sng" dirty="0" smtClean="0"/>
              <a:t>Unpopular</a:t>
            </a:r>
            <a:r>
              <a:rPr lang="en-US" sz="2800" dirty="0" smtClean="0"/>
              <a:t> war in Britain</a:t>
            </a:r>
          </a:p>
          <a:p>
            <a:r>
              <a:rPr lang="en-US" sz="2800" dirty="0" smtClean="0"/>
              <a:t>Did not understand </a:t>
            </a:r>
            <a:r>
              <a:rPr lang="en-US" sz="2800" u="sng" dirty="0" smtClean="0"/>
              <a:t>causes</a:t>
            </a:r>
            <a:r>
              <a:rPr lang="en-US" sz="2800" dirty="0" smtClean="0"/>
              <a:t> of war</a:t>
            </a:r>
          </a:p>
          <a:p>
            <a:r>
              <a:rPr lang="en-US" sz="2800" dirty="0" smtClean="0"/>
              <a:t>Defending against hit-and-run tactics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6194" name="Picture 2" descr="http://secondvirginia.files.wordpress.com/2011/07/british-33rd-reg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4114800" cy="6882276"/>
          </a:xfrm>
          <a:prstGeom prst="rect">
            <a:avLst/>
          </a:prstGeom>
          <a:noFill/>
        </p:spPr>
      </p:pic>
      <p:pic>
        <p:nvPicPr>
          <p:cNvPr id="136196" name="Picture 4" descr="http://www.acwgc.org/CCC_Am_Army/Images/Uniforms%20of%20American%20Revolution/ForemansAdditional_Regt_17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19709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www.edmaps.com/french_indian_war_176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22" name="Picture 2" descr="http://www.britishbattles.com/images/bunker-hill/breed-hill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8072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C. Alliance with France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1. </a:t>
            </a:r>
            <a:r>
              <a:rPr lang="en-US" sz="2800" u="sng" dirty="0" smtClean="0"/>
              <a:t>Benjamin Franklin</a:t>
            </a:r>
            <a:r>
              <a:rPr lang="en-US" sz="2800" dirty="0" smtClean="0"/>
              <a:t> was popular in France &amp; worked to form </a:t>
            </a:r>
            <a:r>
              <a:rPr lang="en-US" sz="2800" u="sng" dirty="0" smtClean="0"/>
              <a:t>alliance</a:t>
            </a:r>
          </a:p>
          <a:p>
            <a:r>
              <a:rPr lang="en-US" sz="2800" dirty="0" smtClean="0"/>
              <a:t>2. France wanted signs of </a:t>
            </a:r>
            <a:r>
              <a:rPr lang="en-US" sz="2800" u="sng" dirty="0" smtClean="0"/>
              <a:t>success</a:t>
            </a:r>
            <a:r>
              <a:rPr lang="en-US" sz="2800" dirty="0" smtClean="0"/>
              <a:t> before</a:t>
            </a:r>
            <a:r>
              <a:rPr lang="en-US" sz="2800" u="sng" dirty="0" smtClean="0"/>
              <a:t> supporting Americans</a:t>
            </a:r>
          </a:p>
          <a:p>
            <a:r>
              <a:rPr lang="en-US" sz="2800" dirty="0" smtClean="0"/>
              <a:t>3. In Oct. 1777, the colonists won a major battle in NY – </a:t>
            </a:r>
            <a:r>
              <a:rPr lang="en-US" sz="2800" u="sng" dirty="0" smtClean="0"/>
              <a:t>France</a:t>
            </a:r>
            <a:r>
              <a:rPr lang="en-US" sz="2800" dirty="0" smtClean="0"/>
              <a:t> agreed </a:t>
            </a:r>
            <a:r>
              <a:rPr lang="en-US" sz="2800" u="sng" dirty="0" smtClean="0"/>
              <a:t>to help</a:t>
            </a:r>
            <a:endParaRPr lang="en-US" sz="28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5778" name="Picture 2" descr="http://prodos.thinkertothinker.com/files/2011/02/ben_franklin_noble_sav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67596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0898" name="Picture 2" descr="http://www.nps.gov/fost/historyculture/images/SARAmapFO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726783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22" name="Picture 2" descr="http://southwilliamstown.org/wp-content/uploads/2010/05/ARNOLDATTAC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10356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Winter at Valley Forge (</a:t>
            </a:r>
            <a:r>
              <a:rPr lang="en-US" sz="3200" u="sng" dirty="0" smtClean="0"/>
              <a:t>PA, 1777-1778</a:t>
            </a:r>
            <a:r>
              <a:rPr lang="en-US" sz="3200" dirty="0" smtClean="0"/>
              <a:t>): Continental Army suffered through a harsh winter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1. Before French aid could arrive – </a:t>
            </a:r>
            <a:r>
              <a:rPr lang="en-US" sz="2800" u="sng" dirty="0" smtClean="0"/>
              <a:t>American troops lacked food, shoes, and coats</a:t>
            </a:r>
          </a:p>
          <a:p>
            <a:r>
              <a:rPr lang="en-US" sz="2800" dirty="0" smtClean="0"/>
              <a:t>2. </a:t>
            </a:r>
            <a:r>
              <a:rPr lang="en-US" sz="2800" u="sng" dirty="0" smtClean="0"/>
              <a:t>25%</a:t>
            </a:r>
            <a:r>
              <a:rPr lang="en-US" sz="2800" dirty="0" smtClean="0"/>
              <a:t> of Washington’s men (2,500) </a:t>
            </a:r>
            <a:r>
              <a:rPr lang="en-US" sz="2800" u="sng" dirty="0" smtClean="0"/>
              <a:t>died or deserted</a:t>
            </a:r>
          </a:p>
          <a:p>
            <a:r>
              <a:rPr lang="en-US" sz="2800" dirty="0" smtClean="0"/>
              <a:t>3. By spring, France &amp; other European countries </a:t>
            </a:r>
            <a:r>
              <a:rPr lang="en-US" sz="2800" u="sng" dirty="0" smtClean="0"/>
              <a:t>lent money &amp; military support</a:t>
            </a:r>
            <a:endParaRPr lang="en-US" sz="28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2946" name="Picture 2" descr="http://www.scienceviews.com/parks/images/SIA18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90319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D. End of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49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1. Gen. </a:t>
            </a:r>
            <a:r>
              <a:rPr lang="en-US" sz="2800" u="sng" dirty="0" smtClean="0"/>
              <a:t>Cornwallis</a:t>
            </a:r>
            <a:r>
              <a:rPr lang="en-US" sz="2800" dirty="0" smtClean="0"/>
              <a:t> fought north from </a:t>
            </a:r>
            <a:r>
              <a:rPr lang="en-US" sz="2800" u="sng" dirty="0" smtClean="0"/>
              <a:t>GA to VA</a:t>
            </a:r>
          </a:p>
          <a:p>
            <a:r>
              <a:rPr lang="en-US" sz="2800" dirty="0" smtClean="0"/>
              <a:t>2. Battle of </a:t>
            </a:r>
            <a:r>
              <a:rPr lang="en-US" sz="2800" u="sng" dirty="0" smtClean="0"/>
              <a:t>Yorktown</a:t>
            </a:r>
            <a:r>
              <a:rPr lang="en-US" sz="2800" dirty="0" smtClean="0"/>
              <a:t> (</a:t>
            </a:r>
            <a:r>
              <a:rPr lang="en-US" sz="2800" u="sng" dirty="0" smtClean="0"/>
              <a:t>VA, 1781</a:t>
            </a:r>
            <a:r>
              <a:rPr lang="en-US" sz="2800" dirty="0" smtClean="0"/>
              <a:t>): </a:t>
            </a:r>
          </a:p>
          <a:p>
            <a:pPr lvl="1"/>
            <a:r>
              <a:rPr lang="en-US" dirty="0" smtClean="0"/>
              <a:t>a. </a:t>
            </a:r>
            <a:r>
              <a:rPr lang="en-US" u="sng" dirty="0" smtClean="0"/>
              <a:t>French navy</a:t>
            </a:r>
            <a:r>
              <a:rPr lang="en-US" dirty="0" smtClean="0"/>
              <a:t> blocked the </a:t>
            </a:r>
            <a:r>
              <a:rPr lang="en-US" u="sng" dirty="0" smtClean="0"/>
              <a:t>Chesapeake</a:t>
            </a:r>
            <a:r>
              <a:rPr lang="en-US" dirty="0" smtClean="0"/>
              <a:t> Bay &amp; prevented British naval support</a:t>
            </a:r>
          </a:p>
          <a:p>
            <a:pPr lvl="1"/>
            <a:r>
              <a:rPr lang="en-US" dirty="0" smtClean="0"/>
              <a:t>b. French &amp; American surrounded Yorktown &amp; </a:t>
            </a:r>
            <a:r>
              <a:rPr lang="en-US" u="sng" dirty="0" smtClean="0"/>
              <a:t>trapped Cornwallis</a:t>
            </a:r>
          </a:p>
          <a:p>
            <a:r>
              <a:rPr lang="en-US" sz="2800" dirty="0" smtClean="0"/>
              <a:t>3. Cornwallis’ army </a:t>
            </a:r>
            <a:r>
              <a:rPr lang="en-US" sz="2800" u="sng" dirty="0" smtClean="0"/>
              <a:t>surrendered</a:t>
            </a:r>
            <a:r>
              <a:rPr lang="en-US" sz="2800" dirty="0" smtClean="0"/>
              <a:t> on Oct. 19, 1781 – Americans had </a:t>
            </a:r>
            <a:r>
              <a:rPr lang="en-US" sz="2800" u="sng" dirty="0" smtClean="0"/>
              <a:t>won.</a:t>
            </a:r>
            <a:endParaRPr lang="en-US" sz="28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4994" name="Picture 2" descr="http://3.bp.blogspot.com/-t99UJCJDUfE/T8ilVs3y7fI/AAAAAAAAIZI/mPB0cNifTpA/s1600/southern%2Bcampaign%2Bmap%2Bfor%2Bcowp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5324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3970" name="Picture 2" descr="http://www.the-m-factory.com/portfolio/all_images/ill_maps-Yorktown-HR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436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www.troop130golden.com/SSFIW/FrenchIndianWarMapHotSpot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6627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6018" name="Picture 2" descr="http://upload.wikimedia.org/wikipedia/commons/5/5a/Yorktown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7174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F. Treaty of Paris (</a:t>
            </a:r>
            <a:r>
              <a:rPr lang="en-US" u="sng" dirty="0" smtClean="0"/>
              <a:t>1783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1. United States became </a:t>
            </a:r>
            <a:r>
              <a:rPr lang="en-US" sz="2800" u="sng" dirty="0" smtClean="0"/>
              <a:t>an independent nation</a:t>
            </a:r>
          </a:p>
          <a:p>
            <a:r>
              <a:rPr lang="en-US" sz="2800" dirty="0" smtClean="0"/>
              <a:t>2. Given lands from the </a:t>
            </a:r>
            <a:r>
              <a:rPr lang="en-US" sz="2800" u="sng" dirty="0" smtClean="0"/>
              <a:t>Atlantic</a:t>
            </a:r>
            <a:r>
              <a:rPr lang="en-US" sz="2800" dirty="0" smtClean="0"/>
              <a:t> to the </a:t>
            </a:r>
            <a:r>
              <a:rPr lang="en-US" sz="2800" u="sng" dirty="0" smtClean="0"/>
              <a:t>Mississippi</a:t>
            </a:r>
            <a:r>
              <a:rPr lang="en-US" sz="2800" dirty="0" smtClean="0"/>
              <a:t> River, north to Canada, and south to Florida</a:t>
            </a:r>
          </a:p>
          <a:p>
            <a:r>
              <a:rPr lang="en-US" sz="2800" dirty="0" smtClean="0"/>
              <a:t>3. U.S. </a:t>
            </a:r>
            <a:r>
              <a:rPr lang="en-US" sz="2800" u="sng" dirty="0" smtClean="0"/>
              <a:t>doubled</a:t>
            </a:r>
            <a:r>
              <a:rPr lang="en-US" sz="2800" dirty="0" smtClean="0"/>
              <a:t> in </a:t>
            </a:r>
            <a:r>
              <a:rPr lang="en-US" sz="2800" u="sng" dirty="0" smtClean="0"/>
              <a:t>size</a:t>
            </a:r>
            <a:r>
              <a:rPr lang="en-US" sz="2800" dirty="0" smtClean="0"/>
              <a:t> from the original 13 colonies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8066" name="Picture 2" descr="http://upload.wikimedia.org/wikipedia/commons/thumb/f/fe/Treaty_of_Paris_by_Benjamin_West_1783.jpg/400px-Treaty_of_Paris_by_Benjamin_West_17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7042" name="Picture 2" descr="http://www.fhs.d211.org/departments/socialstudies/mbrotsos/ap/10handouts/unit3/aoc/Treaty1783_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5257800" cy="6876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4" name="Picture 4" descr="http://www.flcinnovation.org/thepointisthepoint/wp-content/uploads/2011/02/griffing-Wounding-Bradd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23336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3494</TotalTime>
  <Words>1234</Words>
  <Application>Microsoft Office PowerPoint</Application>
  <PresentationFormat>On-screen Show (4:3)</PresentationFormat>
  <Paragraphs>121</Paragraphs>
  <Slides>83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4" baseType="lpstr">
      <vt:lpstr>Flow</vt:lpstr>
      <vt:lpstr>Struggle for Empire</vt:lpstr>
      <vt:lpstr>A. Understanding the Colonial Relationship:</vt:lpstr>
      <vt:lpstr>B. During the early colonial period, England did not enforce the rules.  Why not?</vt:lpstr>
      <vt:lpstr>PowerPoint Presentation</vt:lpstr>
      <vt:lpstr>PowerPoint Presentation</vt:lpstr>
      <vt:lpstr>c. Anglo-French Rivalry led to the French &amp; Indian War (1754-1763)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D. Problems After F &amp; I War </vt:lpstr>
      <vt:lpstr>E. Proclamation of 1763</vt:lpstr>
      <vt:lpstr>PowerPoint Presentation</vt:lpstr>
      <vt:lpstr>Control &amp; Protest</vt:lpstr>
      <vt:lpstr>A. England gets tough on the colonies – Why? Needed colonies to help pay costs</vt:lpstr>
      <vt:lpstr>PowerPoint Presentation</vt:lpstr>
      <vt:lpstr>B.  British felt the Colonists should pay for their defense.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C. Stronger British Presence in the American Colonies</vt:lpstr>
      <vt:lpstr>PowerPoint Presentation</vt:lpstr>
      <vt:lpstr>PowerPoint Presentation</vt:lpstr>
      <vt:lpstr>PowerPoint Presentation</vt:lpstr>
      <vt:lpstr>D. Boston Tea Party (Dec. 16, 1773): British had tea monopoly in the colonies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E. First Continental Congress (Sept. 1774)</vt:lpstr>
      <vt:lpstr>F. “The Shot Heard ‘Round the World”  (Apr. 19, 1775)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G. Colonial representatives met in Philadelphia in May 1775</vt:lpstr>
      <vt:lpstr>PowerPoint Presentation</vt:lpstr>
      <vt:lpstr>Freedom Writers</vt:lpstr>
      <vt:lpstr>A. In Jan. 1776, Thomas Paine wrote a pamphlet called “Common Sense”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Declaring Independence – Continental Congress … Philadelphia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Revolutionary War</vt:lpstr>
      <vt:lpstr>PowerPoint Presentation</vt:lpstr>
      <vt:lpstr>PowerPoint Presentation</vt:lpstr>
      <vt:lpstr>B. Analyzing Armies  - Patriots</vt:lpstr>
      <vt:lpstr>PowerPoint Presentation</vt:lpstr>
      <vt:lpstr>PowerPoint Presentation</vt:lpstr>
      <vt:lpstr>-Redcoats</vt:lpstr>
      <vt:lpstr>PowerPoint Presentation</vt:lpstr>
      <vt:lpstr>PowerPoint Presentation</vt:lpstr>
      <vt:lpstr>C. Alliance with France</vt:lpstr>
      <vt:lpstr>PowerPoint Presentation</vt:lpstr>
      <vt:lpstr>PowerPoint Presentation</vt:lpstr>
      <vt:lpstr>PowerPoint Presentation</vt:lpstr>
      <vt:lpstr>Winter at Valley Forge (PA, 1777-1778): Continental Army suffered through a harsh winter</vt:lpstr>
      <vt:lpstr>PowerPoint Presentation</vt:lpstr>
      <vt:lpstr>D. End of the War</vt:lpstr>
      <vt:lpstr>PowerPoint Presentation</vt:lpstr>
      <vt:lpstr>PowerPoint Presentation</vt:lpstr>
      <vt:lpstr>PowerPoint Presentation</vt:lpstr>
      <vt:lpstr>F. Treaty of Paris (1783)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Struggle for Empire</dc:title>
  <dc:creator>Aaron</dc:creator>
  <cp:lastModifiedBy>hooksal</cp:lastModifiedBy>
  <cp:revision>35</cp:revision>
  <dcterms:created xsi:type="dcterms:W3CDTF">2012-09-02T13:12:03Z</dcterms:created>
  <dcterms:modified xsi:type="dcterms:W3CDTF">2014-09-18T19:48:59Z</dcterms:modified>
</cp:coreProperties>
</file>