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9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6" r:id="rId5"/>
    <p:sldId id="280" r:id="rId6"/>
    <p:sldId id="275" r:id="rId7"/>
    <p:sldId id="279" r:id="rId8"/>
    <p:sldId id="281" r:id="rId9"/>
    <p:sldId id="259" r:id="rId10"/>
    <p:sldId id="282" r:id="rId11"/>
    <p:sldId id="277" r:id="rId12"/>
    <p:sldId id="260" r:id="rId13"/>
    <p:sldId id="278" r:id="rId14"/>
    <p:sldId id="261" r:id="rId15"/>
    <p:sldId id="262" r:id="rId16"/>
    <p:sldId id="283" r:id="rId17"/>
    <p:sldId id="286" r:id="rId18"/>
    <p:sldId id="284" r:id="rId19"/>
    <p:sldId id="289" r:id="rId20"/>
    <p:sldId id="285" r:id="rId21"/>
    <p:sldId id="288" r:id="rId22"/>
    <p:sldId id="291" r:id="rId23"/>
    <p:sldId id="290" r:id="rId24"/>
    <p:sldId id="263" r:id="rId25"/>
    <p:sldId id="292" r:id="rId26"/>
    <p:sldId id="298" r:id="rId27"/>
    <p:sldId id="297" r:id="rId28"/>
    <p:sldId id="294" r:id="rId29"/>
    <p:sldId id="293" r:id="rId30"/>
    <p:sldId id="264" r:id="rId31"/>
    <p:sldId id="296" r:id="rId32"/>
    <p:sldId id="299" r:id="rId33"/>
    <p:sldId id="295" r:id="rId34"/>
    <p:sldId id="300" r:id="rId35"/>
    <p:sldId id="301" r:id="rId36"/>
    <p:sldId id="302" r:id="rId37"/>
    <p:sldId id="304" r:id="rId38"/>
    <p:sldId id="348" r:id="rId39"/>
    <p:sldId id="349" r:id="rId40"/>
    <p:sldId id="305" r:id="rId41"/>
    <p:sldId id="306" r:id="rId42"/>
    <p:sldId id="303" r:id="rId43"/>
    <p:sldId id="307" r:id="rId44"/>
    <p:sldId id="308" r:id="rId45"/>
    <p:sldId id="322" r:id="rId46"/>
    <p:sldId id="321" r:id="rId47"/>
    <p:sldId id="320" r:id="rId48"/>
    <p:sldId id="309" r:id="rId49"/>
    <p:sldId id="310" r:id="rId50"/>
    <p:sldId id="311" r:id="rId51"/>
    <p:sldId id="312" r:id="rId52"/>
    <p:sldId id="313" r:id="rId53"/>
    <p:sldId id="350" r:id="rId54"/>
    <p:sldId id="314" r:id="rId55"/>
    <p:sldId id="315" r:id="rId56"/>
    <p:sldId id="316" r:id="rId57"/>
    <p:sldId id="317" r:id="rId58"/>
    <p:sldId id="318" r:id="rId59"/>
    <p:sldId id="343" r:id="rId60"/>
    <p:sldId id="344" r:id="rId61"/>
    <p:sldId id="323" r:id="rId62"/>
    <p:sldId id="324" r:id="rId63"/>
    <p:sldId id="345" r:id="rId64"/>
    <p:sldId id="347" r:id="rId65"/>
    <p:sldId id="346" r:id="rId66"/>
    <p:sldId id="265" r:id="rId67"/>
    <p:sldId id="266" r:id="rId68"/>
    <p:sldId id="325" r:id="rId69"/>
    <p:sldId id="326" r:id="rId70"/>
    <p:sldId id="327" r:id="rId71"/>
    <p:sldId id="328" r:id="rId72"/>
    <p:sldId id="329" r:id="rId73"/>
    <p:sldId id="330" r:id="rId74"/>
    <p:sldId id="331" r:id="rId75"/>
    <p:sldId id="332" r:id="rId76"/>
    <p:sldId id="333" r:id="rId77"/>
    <p:sldId id="334" r:id="rId78"/>
    <p:sldId id="267" r:id="rId79"/>
    <p:sldId id="335" r:id="rId80"/>
    <p:sldId id="336" r:id="rId81"/>
    <p:sldId id="337" r:id="rId82"/>
    <p:sldId id="268" r:id="rId83"/>
    <p:sldId id="338" r:id="rId84"/>
    <p:sldId id="340" r:id="rId85"/>
    <p:sldId id="269" r:id="rId86"/>
    <p:sldId id="339" r:id="rId87"/>
    <p:sldId id="270" r:id="rId88"/>
    <p:sldId id="341" r:id="rId89"/>
    <p:sldId id="271" r:id="rId90"/>
    <p:sldId id="342" r:id="rId91"/>
    <p:sldId id="272" r:id="rId92"/>
    <p:sldId id="273" r:id="rId93"/>
    <p:sldId id="274" r:id="rId9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60"/>
  </p:normalViewPr>
  <p:slideViewPr>
    <p:cSldViewPr>
      <p:cViewPr varScale="1">
        <p:scale>
          <a:sx n="68" d="100"/>
          <a:sy n="68" d="100"/>
        </p:scale>
        <p:origin x="-5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DE061-6824-49C9-9475-D57CA7004B01}" type="datetimeFigureOut">
              <a:rPr lang="en-US" smtClean="0"/>
              <a:pPr/>
              <a:t>11/19/2013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980F-717B-424E-82BC-365B044D1E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DE061-6824-49C9-9475-D57CA7004B01}" type="datetimeFigureOut">
              <a:rPr lang="en-US" smtClean="0"/>
              <a:pPr/>
              <a:t>11/19/2013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980F-717B-424E-82BC-365B044D1E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DE061-6824-49C9-9475-D57CA7004B01}" type="datetimeFigureOut">
              <a:rPr lang="en-US" smtClean="0"/>
              <a:pPr/>
              <a:t>11/19/2013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980F-717B-424E-82BC-365B044D1E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DE061-6824-49C9-9475-D57CA7004B01}" type="datetimeFigureOut">
              <a:rPr lang="en-US" smtClean="0"/>
              <a:pPr/>
              <a:t>11/19/2013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980F-717B-424E-82BC-365B044D1E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DE061-6824-49C9-9475-D57CA7004B01}" type="datetimeFigureOut">
              <a:rPr lang="en-US" smtClean="0"/>
              <a:pPr/>
              <a:t>11/19/2013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980F-717B-424E-82BC-365B044D1E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DE061-6824-49C9-9475-D57CA7004B01}" type="datetimeFigureOut">
              <a:rPr lang="en-US" smtClean="0"/>
              <a:pPr/>
              <a:t>11/19/2013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980F-717B-424E-82BC-365B044D1E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DE061-6824-49C9-9475-D57CA7004B01}" type="datetimeFigureOut">
              <a:rPr lang="en-US" smtClean="0"/>
              <a:pPr/>
              <a:t>11/19/2013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980F-717B-424E-82BC-365B044D1E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DE061-6824-49C9-9475-D57CA7004B01}" type="datetimeFigureOut">
              <a:rPr lang="en-US" smtClean="0"/>
              <a:pPr/>
              <a:t>11/19/2013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E4980F-717B-424E-82BC-365B044D1E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DE061-6824-49C9-9475-D57CA7004B01}" type="datetimeFigureOut">
              <a:rPr lang="en-US" smtClean="0"/>
              <a:pPr/>
              <a:t>11/19/2013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980F-717B-424E-82BC-365B044D1E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DE061-6824-49C9-9475-D57CA7004B01}" type="datetimeFigureOut">
              <a:rPr lang="en-US" smtClean="0"/>
              <a:pPr/>
              <a:t>11/19/2013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1E4980F-717B-424E-82BC-365B044D1E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C07DE061-6824-49C9-9475-D57CA7004B01}" type="datetimeFigureOut">
              <a:rPr lang="en-US" smtClean="0"/>
              <a:pPr/>
              <a:t>11/19/2013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980F-717B-424E-82BC-365B044D1E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07DE061-6824-49C9-9475-D57CA7004B01}" type="datetimeFigureOut">
              <a:rPr lang="en-US" smtClean="0"/>
              <a:pPr/>
              <a:t>11/19/2013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1E4980F-717B-424E-82BC-365B044D1EA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hyperlink" Target="http://www.google.com/url?sa=i&amp;rct=j&amp;q=balkans+1914&amp;source=images&amp;cd=&amp;cad=rja&amp;docid=TExJ6X9zy3KwpM&amp;tbnid=Wn20s39Hy8BbSM:&amp;ved=0CAUQjRw&amp;url=http://cla.calpoly.edu/~mriedlsp/History315/Images/1914political.html&amp;ei=YK0yUevpEYPY9QSC_4GwBQ&amp;bvm=bv.43148975,d.dmQ&amp;psig=AFQjCNE0k2b9IWIrbY-lW38ifFeRCejDFQ&amp;ust=1362362064934501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om/url?sa=i&amp;rct=j&amp;q=causes+of+world+war+1&amp;source=images&amp;cd=&amp;cad=rja&amp;docid=WTvKW9ybX60RVM&amp;tbnid=oVhn2KOE56GDpM:&amp;ved=0CAUQjRw&amp;url=http://en.wikipedia.org/wiki/Causes_of_World_War_I&amp;ei=basyUYnjBOLB0AHBqIC4BA&amp;bvm=bv.43148975,d.dmQ&amp;psig=AFQjCNHcZqXCkiYGojw9JQtIr2koRSEhxw&amp;ust=1362361507189913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om/url?sa=i&amp;rct=j&amp;q=causes+of+world+war+1&amp;source=images&amp;cd=&amp;cad=rja&amp;docid=WsLNIBNmDgmLjM&amp;tbnid=_jWpPLq4u39XzM:&amp;ved=0CAUQjRw&amp;url=http://www.dipity.com/beatleman/World-War-One-Timeline/&amp;ei=rKsyUe2pFKGA0AGcz4DQBg&amp;bvm=bv.43148975,d.dmQ&amp;psig=AFQjCNHcZqXCkiYGojw9JQtIr2koRSEhxw&amp;ust=1362361507189913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om/url?sa=i&amp;rct=j&amp;q=archduke+franz+ferdinand&amp;source=images&amp;cd=&amp;cad=rja&amp;docid=BXPjwacj7j6urM&amp;tbnid=W0biimWhh79a0M:&amp;ved=0CAUQjRw&amp;url=http://www.private-prague-guide.com/article/archduke-franz-ferdinand-of-austria-and-his-assassination-june-28-1914/&amp;ei=3q0yUYbkOYjK9gTVmoDoBQ&amp;bvm=bv.43148975,d.dmQ&amp;psig=AFQjCNGgTTGUjm00BFlN1IML_d8IYL0F3Q&amp;ust=1362362185715868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om/url?sa=i&amp;rct=j&amp;q=archduke+franz+ferdinand+assassination&amp;source=images&amp;cd=&amp;cad=rja&amp;docid=3ggTZS2Ew5QifM&amp;tbnid=JKyKDESbeQWSPM:&amp;ved=0CAUQjRw&amp;url=http://www.guardian.co.uk/world/2008/nov/08/first-world-war-franz-ferdinand-sarajevo&amp;ei=dq4yUaTiIIWG9QTb7YDQCg&amp;psig=AFQjCNF0QRvLCfMrUb-X_D6hrGzli3TVXw&amp;ust=1362362348591140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com/url?sa=i&amp;rct=j&amp;q=archduke+franz+ferdinand&amp;source=images&amp;cd=&amp;cad=rja&amp;docid=ZfwzDMAJ6ch-MM&amp;tbnid=SqmayLk_LpxGwM:&amp;ved=0CAUQjRw&amp;url=http://www.spartacus.schoolnet.co.uk/FWWarchduke.htm&amp;ei=-K0yUbi4Aoyk8ASX5IH4Cw&amp;bvm=bv.43148975,d.dmQ&amp;psig=AFQjCNGgTTGUjm00BFlN1IML_d8IYL0F3Q&amp;ust=1362362185715868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com/url?sa=i&amp;rct=j&amp;q=archduke+franz+ferdinand+assassination&amp;source=images&amp;cd=&amp;cad=rja&amp;docid=ffWwzKpm3JG6zM&amp;tbnid=Ym0iZy-4dVIb4M:&amp;ved=0CAUQjRw&amp;url=http://tdornton.blogspot.com/2010/11/ja-7-history-nov-8th-to-10th.html&amp;ei=Tq8yUdX2O4KQ9QTi6YGYAw&amp;psig=AFQjCNF0QRvLCfMrUb-X_D6hrGzli3TVXw&amp;ust=1362362348591140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com/url?sa=i&amp;rct=j&amp;q=archduke+franz+ferdinand&amp;source=images&amp;cd=&amp;cad=rja&amp;docid=63R6_e20rJXRqM&amp;tbnid=U2T4XKglHYAfnM:&amp;ved=0CAUQjRw&amp;url=http://www.biography.com/people/groups/assassins/photos/assassins&amp;ei=Ga4yUd6_MpSM9ATP4IHQBA&amp;bvm=bv.43148975,d.dmQ&amp;psig=AFQjCNGgTTGUjm00BFlN1IML_d8IYL0F3Q&amp;ust=1362362185715868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com/url?sa=i&amp;rct=j&amp;q=archduke+franz+ferdinand+assassination&amp;source=images&amp;cd=&amp;cad=rja&amp;docid=XVTYZS8yIvCJ8M&amp;tbnid=Mtfza0BcGgGa4M:&amp;ved=0CAUQjRw&amp;url=http://www.telegraph.co.uk/news/3076932/Pistol-that-sparked-First-World-War-goes-on-display.html&amp;ei=Ca8yUeSwBIjo9AScroDgBw&amp;psig=AFQjCNF0QRvLCfMrUb-X_D6hrGzli3TVXw&amp;ust=1362362348591140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com/url?sa=i&amp;rct=j&amp;q=archduke+franz+ferdinand+assassination+car&amp;source=images&amp;cd=&amp;cad=rja&amp;docid=xSIndBN15AwULM&amp;tbnid=_50asChEoQptYM:&amp;ved=0CAUQjRw&amp;url=http://blogs.forteana.org/node/118&amp;ei=x68yUcm9OoLU9ATk4oHQBg&amp;psig=AFQjCNEhxAymhvNeifA3A9hYr1q_X65XAA&amp;ust=1362362687234972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google.com/url?sa=i&amp;rct=j&amp;q=archduke+franz+ferdinand+assassination&amp;source=images&amp;cd=&amp;docid=3qvP1BBZ6ibqAM&amp;tbnid=HerUFnLzDxW1GM:&amp;ved=0CAUQjRw&amp;url=http://durban360.blogspot.com/2010/09/so-here-goes-day-1-tribute-to-great.html&amp;ei=jK8yUfTBKpT09gTe44HoAw&amp;psig=AFQjCNF0QRvLCfMrUb-X_D6hrGzli3TVXw&amp;ust=1362362348591140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google.com/url?sa=i&amp;rct=j&amp;q=woodrow+wilson&amp;source=images&amp;cd=&amp;docid=IpqhTmXcf4WYjM&amp;tbnid=kCJhWDsYradmxM:&amp;ved=0CAUQjRw&amp;url=http://en.wikipedia.org/wiki/Woodrow_Wilson&amp;ei=g7IyUYXxF46m9gSK1IGwDw&amp;psig=AFQjCNEE7GivAF6VTSf2oEbsCdtjhXl_4A&amp;ust=1362363385299517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google.com/url?sa=i&amp;rct=j&amp;q=u.s.+neutrality+in+wwi&amp;source=images&amp;cd=&amp;cad=rja&amp;docid=9Se_k5Luxbcc7M&amp;tbnid=Rg6CfS_xwIQqBM:&amp;ved=0CAUQjRw&amp;url=http://www.myhistoryclass.net/foreign_policy.htm&amp;ei=XrQyUeDTAYKg9QSR5YHIAw&amp;psig=AFQjCNEFetRlGAMmPL8tFLXD1YYjXEjezQ&amp;ust=1362363442948832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google.com/url?sa=i&amp;rct=j&amp;q=u.s.+neutrality+in+wwi&amp;source=images&amp;cd=&amp;cad=rja&amp;docid=BR2VG8wkiZ7UvM&amp;tbnid=3P-5wJ5AiGByHM:&amp;ved=0CAUQjRw&amp;url=http://fineartamerica.com/featured/cartoon-us-neutrality-granger.html&amp;ei=4bMyUaaUKpHa8ATShoGgBA&amp;psig=AFQjCNEFetRlGAMmPL8tFLXD1YYjXEjezQ&amp;ust=1362363442948832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google.com/url?sa=i&amp;rct=j&amp;q=u.s.+neutrality+in+wwi&amp;source=images&amp;cd=&amp;cad=rja&amp;docid=m0kdR91WGFNCCM&amp;tbnid=MqzWcTCzm2pOBM:&amp;ved=0CAUQjRw&amp;url=http://www.sjsapush.com/ch23.php&amp;ei=O7MyUev_K4So8gTJrYHAAw&amp;psig=AFQjCNEFetRlGAMmPL8tFLXD1YYjXEjezQ&amp;ust=1362363442948832" TargetMode="Externa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hyperlink" Target="http://www.google.com/url?sa=i&amp;rct=j&amp;q=u.s.+neutrality+in+wwi&amp;source=images&amp;cd=&amp;cad=rja&amp;docid=-4s8B9QQdBtmhM&amp;tbnid=8DcUZCun1VobrM:&amp;ved=0CAUQjRw&amp;url=http://www.hypertextopia.com/library/read/1265/8058&amp;ei=ubIyUer3GIa-9QTQo4CICw&amp;psig=AFQjCNEFetRlGAMmPL8tFLXD1YYjXEjezQ&amp;ust=1362363442948832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google.com/url?sa=i&amp;rct=j&amp;q=u.s.+neutrality+in+wwi&amp;source=images&amp;cd=&amp;cad=rja&amp;docid=m0kdR91WGFNCCM&amp;tbnid=lev1dm5baR1m2M:&amp;ved=0CAUQjRw&amp;url=http://www.sjsapush.com/ch23.php&amp;ei=rrMyUYbeAoq09QTp5IHAAQ&amp;psig=AFQjCNEFetRlGAMmPL8tFLXD1YYjXEjezQ&amp;ust=1362363442948832" TargetMode="Externa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google.com/url?sa=i&amp;rct=j&amp;q=wwi+declaration+of+war&amp;source=images&amp;cd=&amp;cad=rja&amp;docid=64M1yjF1RfurxM&amp;tbnid=1VpBz2HL3VwpAM:&amp;ved=0CAUQjRw&amp;url=http://www.bbc.co.uk/news/in-pictures-14068118&amp;ei=wLcyUduBKI7A9gSi0YCYBQ&amp;psig=AFQjCNHWNxJY0yU22zoh__R9mDbbU-bIzw&amp;ust=1362364702017471" TargetMode="Externa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hyperlink" Target="http://www.google.com/url?sa=i&amp;rct=j&amp;q=u.s.+neutrality+in+wwi&amp;source=images&amp;cd=&amp;cad=rja&amp;docid=rUy4m3U2QJ4hfM&amp;tbnid=8QtfQujxxfmCQM:&amp;ved=0CAUQjRw&amp;url=http://ritter.tea.state.tx.us/student.assessment/resources/online/2009/taksm_g11_ss/11socialstudiesm.htm&amp;ei=WLMyUdziMZCE9QT08oGYCA&amp;psig=AFQjCNEFetRlGAMmPL8tFLXD1YYjXEjezQ&amp;ust=1362363442948832" TargetMode="Externa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google.com/url?sa=i&amp;rct=j&amp;q=ww1+soldiers+in+trenches&amp;source=images&amp;cd=&amp;cad=rja&amp;docid=jAldoipesCJK1M&amp;tbnid=ZOll0SzXwxLv_M:&amp;ved=0CAUQjRw&amp;url=http://www.anglonautes.com/hist_uk_20_ww1/hist_uk_20_ww1.htm&amp;ei=ZLgyUZzBJYm88wTJ84CwAQ&amp;psig=AFQjCNFPwyp7mvaxuNEXyoBmIhzgavr19A&amp;ust=1362364890786739" TargetMode="Externa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google.com/url?sa=i&amp;rct=j&amp;q=ww1+soldiers+in+trenches&amp;source=images&amp;cd=&amp;cad=rja&amp;docid=xpfUoRxkxoXJ1M&amp;tbnid=YyCjTy7vj_pgeM:&amp;ved=0CAUQjRw&amp;url=http://championfh.net/ww1-trench-songs/&amp;ei=mbgyUaSSLoTQ9AS12YGgCQ&amp;psig=AFQjCNFPwyp7mvaxuNEXyoBmIhzgavr19A&amp;ust=1362364890786739" TargetMode="Externa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google.com/url?sa=i&amp;rct=j&amp;q=ww1+soldiers+in+trenches&amp;source=images&amp;cd=&amp;cad=rja&amp;docid=oXVHiueDD3QPCM&amp;tbnid=54KExZmnq9VQNM:&amp;ved=0CAUQjRw&amp;url=http://www.tumblr.com/tagged/trench%20foot?language=pt_PT&amp;ei=6bgyUYyMEIjA9QS1rYHgCw&amp;psig=AFQjCNFPwyp7mvaxuNEXyoBmIhzgavr19A&amp;ust=1362364890786739" TargetMode="Externa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google.com/url?sa=i&amp;rct=j&amp;q=trench+foot&amp;source=images&amp;cd=&amp;cad=rja&amp;docid=srWy78eW5VIjnM&amp;tbnid=kOlb96jsHJR-ZM:&amp;ved=0CAUQjRw&amp;url=http://www.collectionscanada.gc.ca/firstworldwar/025005-2300.036-e.html&amp;ei=XmdAUfiuC86I0QGX3YGwAQ&amp;bvm=bv.43287494,d.dmg&amp;psig=AFQjCNGmWHTYoZuha2AhgKpFe_FDXJsu2w&amp;ust=1363261649437229" TargetMode="Externa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www.google.com/url?sa=i&amp;rct=j&amp;q=trench+foot&amp;source=images&amp;cd=&amp;cad=rja&amp;docid=-svrHjilGgAycM&amp;tbnid=uUYrZ-gR2KKjkM:&amp;ved=0CAUQjRw&amp;url=http://www.trailjournals.com/photos.cfm?id=54073&amp;ei=gm5AUZGTNsrA0gGUqYGIAw&amp;bvm=bv.43287494,d.dmg&amp;psig=AFQjCNGmWHTYoZuha2AhgKpFe_FDXJsu2w&amp;ust=1363261649437229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m/url?sa=i&amp;rct=j&amp;q=causes+of+world+war+1&amp;source=images&amp;cd=&amp;cad=rja&amp;docid=c-sZ6wdLj8TjjM&amp;tbnid=tsn9HmjcyJXqnM:&amp;ved=0CAUQjRw&amp;url=http://todayinsocialsciences.blogspot.com/2012_03_01_archive.html&amp;ei=TKsyUey9Kui10AHezYD4Bw&amp;bvm=bv.43148975,d.dmQ&amp;psig=AFQjCNHcZqXCkiYGojw9JQtIr2koRSEhxw&amp;ust=1362361507189913" TargetMode="Externa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www.google.com/url?sa=i&amp;rct=j&amp;q=ww1+soldiers+in+trenches&amp;source=images&amp;cd=&amp;cad=rja&amp;docid=c4-Z3JEKnZbnzM&amp;tbnid=1b1VHZL5aBZ7TM:&amp;ved=0CAUQjRw&amp;url=http://sites.google.com/a/adamscott.ca/world-war-i-museum-feb-2010/illness-and-disease-medicine-room-for-the-first-world-war&amp;ei=DbkyUc7SDoiq8ATM6IHgBA&amp;psig=AFQjCNFPwyp7mvaxuNEXyoBmIhzgavr19A&amp;ust=1362364890786739" TargetMode="Externa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www.google.com/url?sa=i&amp;rct=j&amp;q=ww1+soldiers+in+trenches&amp;source=images&amp;cd=&amp;cad=rja&amp;docid=7hMnoQGN7GElXM&amp;tbnid=ZSD07IYVM6olcM:&amp;ved=0CAUQjRw&amp;url=http://www.culture24.org.uk/history%20&amp;%20heritage/war%20&amp;%20conflict/world%20war%20one/tra12011&amp;ei=PrkyUc6INYTc8wT_r4CQDg&amp;psig=AFQjCNFPwyp7mvaxuNEXyoBmIhzgavr19A&amp;ust=1362364890786739" TargetMode="Externa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www.google.com/url?sa=i&amp;rct=j&amp;q=ww1+soldiers+in+trenches&amp;source=images&amp;cd=&amp;cad=rja&amp;docid=VHitT9hMrb2NxM&amp;tbnid=80xRtuCbVtsVuM:&amp;ved=0CAUQjRw&amp;url=http://www.tumblr.com/tagged/the%20somme&amp;ei=zrgyUbqKE4HO9ATlzID4CQ&amp;psig=AFQjCNFPwyp7mvaxuNEXyoBmIhzgavr19A&amp;ust=1362364890786739" TargetMode="Externa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www.google.com/url?sa=i&amp;rct=j&amp;q=ww1+soldiers+in+trenches&amp;source=images&amp;cd=&amp;cad=rja&amp;docid=nYfrFvik3B9TKM&amp;tbnid=lmXTJ2ulwULupM:&amp;ved=0CAUQjRw&amp;url=http://www.dailymail.co.uk/news/article-509925/Last-German-soldier-fight-WWI-dies-fanfare-survived-Britons.html&amp;ei=X7kyUYOUKIe49QTpgIGgCQ&amp;psig=AFQjCNFPwyp7mvaxuNEXyoBmIhzgavr19A&amp;ust=1362364890786739" TargetMode="Externa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www.google.com/url?sa=i&amp;rct=j&amp;q=ww1+soldiers+in+trenches&amp;source=images&amp;cd=&amp;cad=rja&amp;docid=SwXOfyUUg50i8M&amp;tbnid=mTo0-MWj8kubKM:&amp;ved=0CAUQjRw&amp;url=http://r9139.hubpages.com/hub/Life-in-the-Trenches-the-Great-War&amp;ei=l7kyUeDCBpD89gTx7oCADA&amp;psig=AFQjCNFPwyp7mvaxuNEXyoBmIhzgavr19A&amp;ust=1362364890786739" TargetMode="Externa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www.google.com/url?sa=i&amp;rct=j&amp;q=no+man's+land&amp;source=images&amp;cd=&amp;cad=rja&amp;docid=Wg3y_P40F6ZAYM&amp;tbnid=XJpwKHQ1Ny5uqM:&amp;ved=0CAUQjRw&amp;url=http://www.myspace.com/bandnomansland/photos/2466362&amp;ei=1r0yUZOQEJCo8gTUmYBg&amp;psig=AFQjCNFuGc4cZtL7XXY8gvvvyCZywissng&amp;ust=1362366214562160" TargetMode="Externa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www.google.com/url?sa=i&amp;rct=j&amp;q=no+man's+land&amp;source=images&amp;cd=&amp;cad=rja&amp;docid=AciD1sNqKM1ouM&amp;tbnid=OxYF8bd2eKnwOM:&amp;ved=0CAUQjRw&amp;url=http://commons.wikimedia.org/wiki/File:AWM_E00961_-_no_mans_land_prior_to_attack.jpg&amp;ei=vL0yUeeQApL-8AST44GgDQ&amp;psig=AFQjCNFuGc4cZtL7XXY8gvvvyCZywissng&amp;ust=1362366214562160" TargetMode="Externa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://www.google.com/url?sa=i&amp;rct=j&amp;q=no+man's+land&amp;source=images&amp;cd=&amp;cad=rja&amp;docid=h80xhIil1KzrQM&amp;tbnid=cpZsZaTmvooFnM:&amp;ved=0CAUQjRw&amp;url=http://www.hsmagazine.net/2012/06/no-mans-land-nine-meals-from-anarchy/&amp;ei=l70yUZSDCIau8ASUgIHYAg&amp;psig=AFQjCNFuGc4cZtL7XXY8gvvvyCZywissng&amp;ust=1362366214562160" TargetMode="Externa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://www.google.com/url?sa=i&amp;rct=j&amp;q=wwi+1903+springfield+rifle&amp;source=images&amp;cd=&amp;cad=rja&amp;docid=8X7rMr_hEcO1bM&amp;tbnid=FNDTJMVbmZKaPM:&amp;ved=0CAUQjRw&amp;url=http://www.warhistoryonline.com/living-history/american/american-weapons/rifles/american-springfield-m1903-30-06&amp;ei=T7oyUeSGEYvA9QTdwIHACw&amp;psig=AFQjCNHGTDh9dB4aLmQYVZ64CNpZGmfoQw&amp;ust=1362365376843116" TargetMode="Externa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http://www.google.com/url?sa=i&amp;rct=j&amp;q=wwi+machine+guns&amp;source=images&amp;cd=&amp;cad=rja&amp;docid=QPJnVWIUpaPhEM&amp;tbnid=XjM_RXE-6ED5CM:&amp;ved=0CAUQjRw&amp;url=http://browningmgs.com/Images_1919A4/Brownings.htm&amp;ei=dboyUdmILofo9ASSgoGoCQ&amp;psig=AFQjCNE9NC1Y3rumSjaeclOQop9DNO6_4g&amp;ust=1362365424837739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m/url?sa=i&amp;rct=j&amp;q=world+war+1+imperialism&amp;source=images&amp;cd=&amp;cad=rja&amp;docid=s2q8GiEZce5ehM&amp;tbnid=6pqSqGIIdqFtmM:&amp;ved=0CAUQjRw&amp;url=http://www.wwnorton.com/college/history/ralph/resource/impafr.htm&amp;ei=QKwyUdLiJIPT0wGD4oG4Dw&amp;bvm=bv.43148975,d.dmQ&amp;psig=AFQjCNHlNh_hGIfOzhobsjispfI6GI8QDA&amp;ust=1362361788625034" TargetMode="Externa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://www.google.com/url?sa=i&amp;rct=j&amp;q=wwi+machine+guns&amp;source=images&amp;cd=&amp;cad=rja&amp;docid=SAfWiTp2bVzIpM&amp;tbnid=a0fm6eKdQgQsNM:&amp;ved=0CAUQjRw&amp;url=http://en.wikipedia.org/wiki/File:Vickers_IWW.jpg&amp;ei=vroyUaivGYbs8wSZqoDICQ&amp;psig=AFQjCNE9NC1Y3rumSjaeclOQop9DNO6_4g&amp;ust=1362365424837739" TargetMode="Externa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http://www.google.com/url?sa=i&amp;rct=j&amp;q=wwi+gas+attack&amp;source=images&amp;cd=&amp;cad=rja&amp;docid=RtT5_kTwJz3d5M&amp;tbnid=SJH6ZL2gZgxoWM:&amp;ved=0CAUQjRw&amp;url=http://www.lacrememagazine.co.uk/2011/09/world-wars-1-2/ww1-mustard-gas-attack/&amp;ei=9boyUeWmJoWG9QTb7YDQCg&amp;psig=AFQjCNF_aadJ8KqofxHf-EzLQ4RUEjeuaw&amp;ust=1362365553677674" TargetMode="Externa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hyperlink" Target="http://www.google.com/url?sa=i&amp;rct=j&amp;q=wwi+gas+attack&amp;source=images&amp;cd=&amp;cad=rja&amp;docid=VyCgTCr6_CkgvM&amp;tbnid=U8829SFWdcEwrM:&amp;ved=0CAUQjRw&amp;url=http://chemistry.about.com/od/imagesclipartstructures/ig/Chemical-Weapons/World-War-I-Gas-Attack.-LXV.htm&amp;ei=GbsyUarSC4Ta8wTUzYHQDw&amp;psig=AFQjCNF_aadJ8KqofxHf-EzLQ4RUEjeuaw&amp;ust=1362365553677674" TargetMode="Externa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hyperlink" Target="http://www.google.com/url?sa=i&amp;rct=j&amp;q=wwi+gas+attack&amp;source=images&amp;cd=&amp;cad=rja&amp;docid=TeULbwFW--a9OM&amp;tbnid=3oXZ7GOaXqs7WM:&amp;ved=0CAUQjRw&amp;url=https://pgapeuro.wikispaces.com/Mustard+Gas&amp;ei=S7syUb-nF4X48wSPw4GYDQ&amp;psig=AFQjCNF_aadJ8KqofxHf-EzLQ4RUEjeuaw&amp;ust=1362365553677674" TargetMode="Externa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hyperlink" Target="http://www.google.com/url?sa=i&amp;rct=j&amp;q=wwi+tanks&amp;source=images&amp;cd=&amp;cad=rja&amp;docid=LYQ-jExQXKIC-M&amp;tbnid=SVPlC4J_k9W88M:&amp;ved=0CAUQjRw&amp;url=http://forum.worldoftanks.eu/index.php?/topic/126994-wwi-tanks/&amp;ei=qbsyUdbBFYXm8QTk5IHIBQ&amp;psig=AFQjCNFeNkm_A2J5vulAy4oT5IcjEIQ1Cw&amp;ust=1362365726937783" TargetMode="Externa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hyperlink" Target="http://www.google.com/url?sa=i&amp;rct=j&amp;q=wwi+tanks&amp;source=images&amp;cd=&amp;cad=rja&amp;docid=lSfE9F7zt9S59M&amp;tbnid=9SIT3Qn1f7qRsM:&amp;ved=0CAUQjRw&amp;url=http://en.wikipedia.org/wiki/Tanks_in_World_War_I&amp;ei=yrsyUcviNY2m8AT2hIDwCw&amp;psig=AFQjCNFeNkm_A2J5vulAy4oT5IcjEIQ1Cw&amp;ust=1362365726937783" TargetMode="Externa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hyperlink" Target="http://www.google.com/url?sa=i&amp;rct=j&amp;q=wwi+airplanes&amp;source=images&amp;cd=&amp;cad=rja&amp;docid=Xlluvl425pWJRM&amp;tbnid=xsz9iloa6GiINM:&amp;ved=0CAUQjRw&amp;url=http://worldwar42.blogspot.com/2011/10/world-war-1-pictures-airplanes-and.html&amp;ei=ubwyUeqMEoXg8wTN4ID4AQ&amp;psig=AFQjCNFNSYWx2EGz7Et9-kw-Bi3EaIeouw&amp;ust=1362365994857091" TargetMode="Externa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hyperlink" Target="http://www.google.com/url?sa=i&amp;rct=j&amp;q=wwi+airplanes&amp;source=images&amp;cd=&amp;cad=rja&amp;docid=dCvD10uzY3GePM&amp;tbnid=gwedyM4QWSCI_M:&amp;ved=0CAUQjRw&amp;url=http://www.retrothing.com/2009/03/build-your-own-sopwith-pup-wwi-biplane.html&amp;ei=D70yUbSqN4zY9ATkt4GoBg&amp;psig=AFQjCNFNSYWx2EGz7Et9-kw-Bi3EaIeouw&amp;ust=1362365994857091" TargetMode="Externa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hyperlink" Target="http://www.google.com/url?sa=i&amp;rct=j&amp;q=wwi+u+boats&amp;source=images&amp;cd=&amp;cad=rja&amp;docid=qefvn1h56Jz3nM&amp;tbnid=NfdedUV6q6WEXM:&amp;ved=0CAUQjRw&amp;url=http://ahoy.tk-jk.net/macslog/TwosuccessfulU-BoatComman.html&amp;ei=Jd45Ua2WKsuw0AGskICIDg&amp;bvm=bv.43287494,d.dmQ&amp;psig=AFQjCNGoEozIJZOpadVBihFPNb-kxrqm2g&amp;ust=1362833305949105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google.com/url?sa=i&amp;rct=j&amp;q=causes+of+world+war+1&amp;source=images&amp;cd=&amp;cad=rja&amp;docid=FYI8iQBx_F_UJM&amp;tbnid=i7P4UEyIb8tRoM:&amp;ved=0CAUQjRw&amp;url=http://blsciblogs.baruch.cuny.edu/his1005spring2011/tag/world-war-i/&amp;ei=KKsyUY2fL8rh0QG1gYHYCA&amp;bvm=bv.43148975,d.dmQ&amp;psig=AFQjCNHcZqXCkiYGojw9JQtIr2koRSEhxw&amp;ust=1362361507189913" TargetMode="Externa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hyperlink" Target="http://www.google.com/url?sa=i&amp;rct=j&amp;q=wwi+u+boats&amp;source=images&amp;cd=&amp;cad=rja&amp;docid=QyfVg7aBTONtxM&amp;tbnid=6mx2BAGDKBu08M:&amp;ved=0CAUQjRw&amp;url=http://boivieapedia.pbworks.com/w/page/8081157/World%20War%201&amp;ei=Qd45UaWzJ_O60QGTu4HgCA&amp;bvm=bv.43287494,d.dmQ&amp;psig=AFQjCNGoEozIJZOpadVBihFPNb-kxrqm2g&amp;ust=1362833305949105" TargetMode="Externa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hyperlink" Target="http://www.google.com/url?sa=i&amp;rct=j&amp;q=wwi+casualties&amp;source=images&amp;cd=&amp;cad=rja&amp;docid=Gjy3tl6cVhWkAM&amp;tbnid=73oUoNCFvZCXzM:&amp;ved=0CAUQjRw&amp;url=http://en.wikipedia.org/wiki/World_War_I_casualties&amp;ei=bL4yUZzUMJKC9QTiroH4Cw&amp;psig=AFQjCNEEiIHV9cfCoyEJpDbj3d5bfSXlmQ&amp;ust=1362366434615827" TargetMode="Externa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hyperlink" Target="http://www.google.com/url?sa=i&amp;rct=j&amp;q=wwi+deaths&amp;source=images&amp;cd=&amp;cad=rja&amp;docid=0O6X4RfVYbcwbM&amp;tbnid=dsLpmEb2HPbEWM:&amp;ved=0CAUQjRw&amp;url=http://factfile.org/world-war-1-facts&amp;ei=3L4yUfr4Jo7U9ASqv4C4CQ&amp;psig=AFQjCNFKmq4s7ODI0AVh8cl70OgW9qE04A&amp;ust=1362366544581514" TargetMode="Externa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hyperlink" Target="http://www.google.com/url?sa=i&amp;rct=j&amp;q=flanders+field&amp;source=images&amp;cd=&amp;cad=rja&amp;docid=Y_9PWHZ5jqDVfM&amp;tbnid=xDawMOJyS8XcsM:&amp;ved=0CAUQjRw&amp;url=http://www.flandersfieldsmiracle.com/flanders-fields/&amp;ei=cd45Ub3rMMSN0QGfjIGYBA&amp;bvm=bv.43287494,d.dmQ&amp;psig=AFQjCNFQpxvaZTzXhlZE912AVNzS2a90Ww&amp;ust=1362833388400220" TargetMode="Externa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hyperlink" Target="http://www.google.com/url?sa=i&amp;rct=j&amp;q=flanders+field&amp;source=images&amp;cd=&amp;cad=rja&amp;docid=vX1H5fwO34zYGM&amp;tbnid=IjN9GzF0hYfq2M:&amp;ved=0CAUQjRw&amp;url=http://www.nationstates.net/nation=flanders_field&amp;ei=wN45UbGdHIfs0QHE4YDADw&amp;psig=AFQjCNFQpxvaZTzXhlZE912AVNzS2a90Ww&amp;ust=1362833388400220" TargetMode="Externa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hyperlink" Target="http://www.google.com/url?sa=i&amp;rct=j&amp;q=poppy+flower&amp;source=images&amp;cd=&amp;cad=rja&amp;docid=YgbnmucI_cueXM&amp;tbnid=mJ8X4I77npyeGM:&amp;ved=0CAUQjRw&amp;url=http://www.hdwallpaperspics.com/poppies-flowers-pictures.html&amp;ei=9iM_UY6QBKHi0gGrz4CwDw&amp;bvm=bv.43287494,d.dmQ&amp;psig=AFQjCNENpaxDBc_9f_cV9nE9zT7r_xfBYA&amp;ust=1363178826722285" TargetMode="Externa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hyperlink" Target="http://www.google.com/url?sa=i&amp;rct=j&amp;q=US+wwi+recruiting+poster&amp;source=images&amp;cd=&amp;cad=rja&amp;docid=CVjwCBtbp55ElM&amp;tbnid=PKjSJcFfcq9cfM:&amp;ved=0CAUQjRw&amp;url=http://www.grayflannelsuit.net/blog/to-arms-a-gallery-of-war-recruitment-posters&amp;ei=G78yUf7qDZOc8QT4v4CoAQ&amp;psig=AFQjCNE7m8a1Q9IrwAcd1rJlaLXrNhaqwA&amp;ust=1362366609203752" TargetMode="Externa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gif"/><Relationship Id="rId2" Type="http://schemas.openxmlformats.org/officeDocument/2006/relationships/hyperlink" Target="http://www.google.com/url?sa=i&amp;rct=j&amp;q=US+wwi+recruiting+poster&amp;source=images&amp;cd=&amp;cad=rja&amp;docid=QEIZJCY9AQh_UM&amp;tbnid=xcUP1gxJGKff_M:&amp;ved=0CAUQjRw&amp;url=http://edsitement.neh.gov/lesson-plan/poetry-great-war-darkness-light&amp;ei=PL8yUc2oD4Hs8wSFzYHgCg&amp;psig=AFQjCNE7m8a1Q9IrwAcd1rJlaLXrNhaqwA&amp;ust=1362366609203752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m/url?sa=i&amp;rct=j&amp;q=causes+of+world+war+1&amp;source=images&amp;cd=&amp;cad=rja&amp;docid=TlVsVcPmhs5mKM&amp;tbnid=ut9bkS06FfPYhM:&amp;ved=0CAUQjRw&amp;url=http://www.mosslands.co.uk/page/?title=Key+Stage+4&amp;pid=66&amp;ei=DawyUc37AoLy0wHO-oGICA&amp;bvm=bv.43148975,d.dmQ&amp;psig=AFQjCNHcZqXCkiYGojw9JQtIr2koRSEhxw&amp;ust=1362361507189913" TargetMode="Externa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hyperlink" Target="http://www.google.com/url?sa=i&amp;rct=j&amp;q=US+wwi+recruiting+poster&amp;source=images&amp;cd=&amp;cad=rja&amp;docid=4M0NlDIaMorsyM&amp;tbnid=v3G-u6CaNIaU1M:&amp;ved=0CAUQjRw&amp;url=http://www.vanishedamericana.com/world-war-i-posters/world-war-i-field-artillery-recruitment-poster/&amp;ei=X78yUaj-NoeC9QSGlYH4Ag&amp;psig=AFQjCNE7m8a1Q9IrwAcd1rJlaLXrNhaqwA&amp;ust=1362366609203752" TargetMode="Externa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hyperlink" Target="http://www.google.com/Destroy_this_mad_brute" TargetMode="Externa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hyperlink" Target="http://www.google.com/url?sa=i&amp;rct=j&amp;q=us+wwi+propaganda+posters&amp;source=images&amp;cd=&amp;cad=rja&amp;docid=j3fRlv4GwXBglM&amp;tbnid=hBqrLrf2TdjUGM:&amp;ved=0CAUQjRw&amp;url=http://blog.chron.com/txpotomac/2009/05/we-remember-the-fallen-world-war-i-propaganda-posters/&amp;ei=rb8yUYP6E4no8gTPpoDQDQ&amp;psig=AFQjCNEXiUNsztoiq5e2xWvwX9nC0XiqWg&amp;ust=1362366726815564" TargetMode="Externa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hyperlink" Target="http://www.google.com/url?sa=i&amp;rct=j&amp;q=us+wwi+propaganda+posters&amp;source=images&amp;cd=&amp;cad=rja&amp;docid=FSnHFE5Jqqw32M&amp;tbnid=NHLR1Q6Axckv7M:&amp;ved=0CAUQjRw&amp;url=http://www.learnnc.org/lp/editions/nchist-newcentury/3.5&amp;ei=1b8yUfi9CYjU9AT18YCwDA&amp;psig=AFQjCNEXiUNsztoiq5e2xWvwX9nC0XiqWg&amp;ust=1362366726815564" TargetMode="Externa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hyperlink" Target="http://www.google.com/url?sa=i&amp;rct=j&amp;q=us+wwi+doughboy&amp;source=images&amp;cd=&amp;cad=rja&amp;docid=cBTpQ_XHlxb6hM&amp;tbnid=JteLbRBjXr7iZM:&amp;ved=0CAUQjRw&amp;url=http://die-cast-army.over-blog.com/article-13539442.html&amp;ei=KsAyUdDHJZPC9QSav4CIBg&amp;psig=AFQjCNEEp89Rv2qVPhp-dZfOftMbCJWisg&amp;ust=1362366880865587" TargetMode="Externa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gif"/><Relationship Id="rId2" Type="http://schemas.openxmlformats.org/officeDocument/2006/relationships/hyperlink" Target="http://www.google.com/url?sa=i&amp;rct=j&amp;q=wwi+western+front+map&amp;source=images&amp;cd=&amp;cad=rja&amp;docid=asxGWHUu4Zm5IM&amp;tbnid=CPki0vi5Ku_5fM:&amp;ved=0CAUQjRw&amp;url=http://www.anzacday.org.au/history/ww1/anecdotes/medicalfacility.html&amp;ei=oMAyUYzIFJD89gTx7oCADA&amp;psig=AFQjCNFYBt8BSUdG9rEcofcn6ewuLdqiTw&amp;ust=1362366970181871" TargetMode="Externa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hyperlink" Target="http://www.google.com/url?sa=i&amp;rct=j&amp;q=wwi+us+african+american+&amp;source=images&amp;cd=&amp;cad=rja&amp;docid=ZQIexv-RL8qqnM&amp;tbnid=LeKK4wFOIT6GcM:&amp;ved=0CAUQjRw&amp;url=http://edsitement.neh.gov/lesson-plan/african-american-soldiers-world-war-i-92nd-and-93rd-divisions&amp;ei=8MAyUZGzE5Hm8wSQxICwCw&amp;psig=AFQjCNHEbsKxDj0kV2ByQMacw6vvi9l7cA&amp;ust=1362367082079146" TargetMode="Externa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hyperlink" Target="http://www.google.com/url?sa=i&amp;rct=j&amp;q=wwi+us+african+american+&amp;source=images&amp;cd=&amp;cad=rja&amp;docid=A98vxoE14zZPGM&amp;tbnid=E9hPwx3SadkpEM:&amp;ved=0CAUQjRw&amp;url=http://www.biography.com/people/groups/african-american-expats/photos&amp;ei=68EyUaPoJ5T09gTe44HoAw&amp;psig=AFQjCNHEbsKxDj0kV2ByQMacw6vvi9l7cA&amp;ust=1362367082079146" TargetMode="Externa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hyperlink" Target="http://www.google.com/url?sa=i&amp;rct=j&amp;q=German+surrender+ww1&amp;source=images&amp;cd=&amp;cad=rja&amp;docid=HntEHN9nRujC6M&amp;tbnid=Qq5KXAx1cOt1bM:&amp;ved=0CAUQjRw&amp;url=http://clickamericana.com/eras/1910s/germany-surrenders-wwi-is-over-1918&amp;ei=_8UyUbD7Io6a9QTG-4HoAQ&amp;psig=AFQjCNEKHJ6EyAbnjnf5sON3PN5s4B8SFQ&amp;ust=1362368366885272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m/url?sa=i&amp;rct=j&amp;q=world+war+1+nationalism&amp;source=images&amp;cd=&amp;cad=rja&amp;docid=aj4fSadLYY6ysM&amp;tbnid=CDrHMv4A5sjWwM:&amp;ved=0CAUQjRw&amp;url=http://www.p12.nysed.gov/ciai/socst/ghgonline/turnpoint/tp49.html&amp;ei=06wyUcKqKsXG0AH7qICQDQ&amp;bvm=bv.43148975,d.dmQ&amp;psig=AFQjCNE8eePjN86lhQKtzbOl5TWapjBLqg&amp;ust=1362361900298803" TargetMode="Externa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hyperlink" Target="http://www.google.com/url?sa=i&amp;rct=j&amp;q=ww1+armistice&amp;source=images&amp;cd=&amp;cad=rja&amp;docid=dpKlBfpKSwNj3M&amp;tbnid=Nr4Lx9BKnMdw9M:&amp;ved=0CAUQjRw&amp;url=http://kidmindquest.com/veterans-day/&amp;ei=Z8YyUabPF4Te8ASpiIH4Cw&amp;psig=AFQjCNFs5q46jkzWuxbp8ruxPhg_8rJMUw&amp;ust=1362368450288623" TargetMode="External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hyperlink" Target="http://www.google.com/url?sa=i&amp;rct=j&amp;q=ww1+armistice&amp;source=images&amp;cd=&amp;cad=rja&amp;docid=oYjXxyKWJ6pycM&amp;tbnid=qcautTaohq62dM:&amp;ved=0CAUQjRw&amp;url=http://yesteryearsnews.wordpress.com/2011/11/11/armistice-day/&amp;ei=m8YyUeyDG4Ga9gSMsYHYCQ&amp;psig=AFQjCNFs5q46jkzWuxbp8ruxPhg_8rJMUw&amp;ust=1362368450288623" TargetMode="External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hyperlink" Target="http://www.google.com/url?sa=i&amp;rct=j&amp;q=woodrow+wilson+fourteen+points&amp;source=images&amp;cd=&amp;cad=rja&amp;docid=249UysdwHVFUZM&amp;tbnid=Zskc1oZe3UcgBM:&amp;ved=0CAUQjRw&amp;url=http://www.tumblr.com/tagged/fourteen%20points&amp;ei=NccyUbyXAYua9QSIsIHwBA&amp;psig=AFQjCNGtc0RIr7kCH_akaMB6YY9JDNFNPQ&amp;ust=1362368586539327" TargetMode="External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hyperlink" Target="http://www.google.com/url?sa=i&amp;rct=j&amp;q=woodrow+wilson+fourteen+points+cartoon&amp;source=images&amp;cd=&amp;cad=rja&amp;docid=SjCbLvR7AR8leM&amp;tbnid=_Tr7MFBXXRcKSM:&amp;ved=0CAUQjRw&amp;url=http://ged12.wordpress.com/2011/02/23/league-of-nations-blog-post/&amp;ei=eccyUfakL4Kg9QSR5YHIAw&amp;psig=AFQjCNFOXl58vg22jBEwB5QN8KomCLPZFg&amp;ust=1362368735597963" TargetMode="External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hyperlink" Target="http://www.google.com/url?sa=i&amp;rct=j&amp;q=woodrow+wilson+fourteen+points&amp;source=images&amp;cd=&amp;cad=rja&amp;docid=TyQQqCwl21Wp_M&amp;tbnid=w8_aLNPZ6dQi7M:&amp;ved=0CAUQjRw&amp;url=http://eslsocialstudiesexploratorium.blogspot.com/2012_01_16_archive.html&amp;ei=C8cyUaX7JIfM9gS2-4GABA&amp;psig=AFQjCNGtc0RIr7kCH_akaMB6YY9JDNFNPQ&amp;ust=1362368586539327" TargetMode="External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hyperlink" Target="http://www.google.com/url?sa=i&amp;rct=j&amp;q=1919+middle+east+mandates&amp;source=images&amp;cd=&amp;cad=rja&amp;docid=m0kdR91WGFNCCM&amp;tbnid=jS9AAB4KkG1CSM:&amp;ved=0CAUQjRw&amp;url=http://www.sjsapush.com/ch23.php&amp;ei=asgyUcnjFpHk8gSXgIHIAw&amp;psig=AFQjCNEusRZRoN2eEJ8aXjpnYItFl0ovxA&amp;ust=1362368946071184" TargetMode="External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gif"/><Relationship Id="rId2" Type="http://schemas.openxmlformats.org/officeDocument/2006/relationships/hyperlink" Target="http://www.google.com/url?sa=i&amp;rct=j&amp;q=1919+europe+map&amp;source=images&amp;cd=&amp;cad=rja&amp;docid=iL9kYXEZanL2tM&amp;tbnid=o9wMiaQ7LkEkLM:&amp;ved=0CAUQjRw&amp;url=http://www.nationalarchives.gov.uk/pathways/firstworldwar/maps/europe1919.htm&amp;ei=qcgyUaWBNIjS9QSUn4CoBA&amp;psig=AFQjCNG0_jsaiiOcJ6UrexkHSqWKLbYe2Q&amp;ust=1362369039786073" TargetMode="External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8333936" cy="2301240"/>
          </a:xfrm>
        </p:spPr>
        <p:txBody>
          <a:bodyPr/>
          <a:lstStyle/>
          <a:p>
            <a:r>
              <a:rPr lang="en-US" dirty="0" smtClean="0"/>
              <a:t>A World Power Emerges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cla.calpoly.edu/~mriedlsp/History315/Images/1914BalkansPolitical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0"/>
            <a:ext cx="690224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upload.wikimedia.org/wikipedia/commons/thumb/e/ed/Balkan_troubles1.jpg/220px-Balkan_troubles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0"/>
            <a:ext cx="575862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</a:rPr>
              <a:t>Central Powers</a:t>
            </a:r>
          </a:p>
          <a:p>
            <a:pPr lvl="1"/>
            <a:r>
              <a:rPr lang="en-US" sz="2800" dirty="0" smtClean="0"/>
              <a:t>Germany</a:t>
            </a:r>
          </a:p>
          <a:p>
            <a:pPr lvl="1"/>
            <a:r>
              <a:rPr lang="en-US" sz="2800" dirty="0" smtClean="0"/>
              <a:t>Austria-Hungary</a:t>
            </a:r>
          </a:p>
          <a:p>
            <a:pPr lvl="1"/>
            <a:r>
              <a:rPr lang="en-US" sz="2800" dirty="0" smtClean="0"/>
              <a:t>Ottoman Empire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4267200" cy="4525963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</a:rPr>
              <a:t>Allied Powers</a:t>
            </a:r>
          </a:p>
          <a:p>
            <a:pPr lvl="1"/>
            <a:r>
              <a:rPr lang="en-US" sz="2800" dirty="0" smtClean="0"/>
              <a:t>France</a:t>
            </a:r>
          </a:p>
          <a:p>
            <a:pPr lvl="1"/>
            <a:r>
              <a:rPr lang="en-US" sz="2800" dirty="0" smtClean="0"/>
              <a:t>Russia </a:t>
            </a:r>
          </a:p>
          <a:p>
            <a:pPr lvl="1"/>
            <a:r>
              <a:rPr lang="en-US" sz="2800" dirty="0" smtClean="0"/>
              <a:t>Great Britain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cdn.dipity.com/uploads/events/0026cca75362016207ca91b0e8ccb47f_1M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600"/>
            <a:ext cx="9257745" cy="632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Chain of Events - WWI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June 1914, Sarajevo, Bosnia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1.  Archduke Franz Ferdinand (heir to A-H throne) visited Bosnia</a:t>
            </a:r>
          </a:p>
          <a:p>
            <a:r>
              <a:rPr lang="en-US" dirty="0" smtClean="0"/>
              <a:t>2.  Assassinated by </a:t>
            </a:r>
            <a:r>
              <a:rPr lang="en-US" dirty="0" err="1" smtClean="0"/>
              <a:t>Gavrilo</a:t>
            </a:r>
            <a:r>
              <a:rPr lang="en-US" dirty="0" smtClean="0"/>
              <a:t> </a:t>
            </a:r>
            <a:r>
              <a:rPr lang="en-US" dirty="0" err="1" smtClean="0"/>
              <a:t>Princip</a:t>
            </a:r>
            <a:r>
              <a:rPr lang="en-US" dirty="0" smtClean="0"/>
              <a:t> (Slav terrorist from the Black Hand)</a:t>
            </a:r>
          </a:p>
          <a:p>
            <a:r>
              <a:rPr lang="en-US" dirty="0" smtClean="0"/>
              <a:t>3.  A-H declares war on Serbia &amp; Russian army moves close to Germany</a:t>
            </a:r>
          </a:p>
          <a:p>
            <a:r>
              <a:rPr lang="en-US" dirty="0" smtClean="0"/>
              <a:t>4.  Germany declares war on Russia &amp; France</a:t>
            </a:r>
          </a:p>
          <a:p>
            <a:r>
              <a:rPr lang="en-US" dirty="0" smtClean="0"/>
              <a:t>5.  Britain declares war on Germany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www.private-prague-guide.com/wp-content/archduke_ferdinan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0"/>
            <a:ext cx="533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static.guim.co.uk/sys-images/Guardian/Pix/pictures/2008/11/07/Franz46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85800"/>
            <a:ext cx="9144000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t2.gstatic.com/images?q=tbn:ANd9GcQ7UkXaYq-RswT4Ofb6D7yCP4fjVZJp31bq4RVHYlRyyG3gGvrv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0"/>
            <a:ext cx="770658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4.bp.blogspot.com/_IKRWduiHSLI/TNcGFTjBAoI/AAAAAAAABOY/TyVSPP0FG3k/s1600/Assassination+of+Ferdinan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8889" t="5556" r="8148" b="6667"/>
          <a:stretch>
            <a:fillRect/>
          </a:stretch>
        </p:blipFill>
        <p:spPr bwMode="auto">
          <a:xfrm>
            <a:off x="2057400" y="-21771"/>
            <a:ext cx="4876800" cy="68797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World War I (1914-1918)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www.biography.com/imported/images/Biography/Images/Galleries/Assassins/assassins-princip-size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4800"/>
            <a:ext cx="9214810" cy="624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i.telegraph.co.uk/multimedia/archive/00998/Ferdinand-Pistol_998344c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7200"/>
            <a:ext cx="9128122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blogs.forteana.org/system/files/Death+ca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4800"/>
            <a:ext cx="9144000" cy="60592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3.bp.blogspot.com/_TkJUsR3U9aQ/TJ8VDTTfMCI/AAAAAAAAAIE/Ho6Uaeawoks/s1600/Bloodstained+coat,+start+WW1,+Yugoslav+Archduke+Franz+Ferdinand+191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0"/>
            <a:ext cx="4495800" cy="69005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Unites States’ Role in World War I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1600200"/>
            <a:ext cx="8305800" cy="4525963"/>
          </a:xfrm>
        </p:spPr>
        <p:txBody>
          <a:bodyPr/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President: </a:t>
            </a:r>
            <a:r>
              <a:rPr lang="en-US" dirty="0" smtClean="0"/>
              <a:t>Woodrow Wilson</a:t>
            </a:r>
          </a:p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Position: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smtClean="0"/>
              <a:t>Neutrality – don’t take sides</a:t>
            </a:r>
          </a:p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Trade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→</a:t>
            </a:r>
            <a:r>
              <a:rPr lang="en-US" dirty="0" smtClean="0"/>
              <a:t> wanted to </a:t>
            </a:r>
            <a:r>
              <a:rPr lang="en-US" smtClean="0"/>
              <a:t>trade with </a:t>
            </a:r>
            <a:r>
              <a:rPr lang="en-US" dirty="0" smtClean="0"/>
              <a:t>all nations (freedom of the seas)</a:t>
            </a:r>
          </a:p>
          <a:p>
            <a:r>
              <a:rPr lang="en-US" dirty="0" smtClean="0"/>
              <a:t>U-Boats: German subs</a:t>
            </a:r>
          </a:p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Lusitania, 1915:  </a:t>
            </a:r>
            <a:r>
              <a:rPr lang="en-US" dirty="0" smtClean="0"/>
              <a:t>British passenger ship sunk by U-boat (1,200 drowned)</a:t>
            </a:r>
          </a:p>
          <a:p>
            <a:pPr lvl="1"/>
            <a:r>
              <a:rPr lang="en-US" dirty="0" smtClean="0"/>
              <a:t>**Germany promised to give warning first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upload.wikimedia.org/wikipedia/commons/thumb/5/53/Thomas_Woodrow_Wilson,_Harris_%26_Ewing_bw_photo_portrait,_1919.jpg/220px-Thomas_Woodrow_Wilson,_Harris_%26_Ewing_bw_photo_portrait,_1919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0"/>
            <a:ext cx="4572000" cy="69203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www.myhistoryclass.net/images/amerfirst_small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0"/>
            <a:ext cx="722538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://images.fineartamerica.com/images-medium-large/cartoon-us-neutrality-grange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0"/>
            <a:ext cx="609599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www.sjsapush.com/resources/image007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600"/>
            <a:ext cx="9095852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s3.amazonaws.com/hypertextopia/public/uploads/14668/Neutrality_Cartoon_2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t="2244" b="2392"/>
          <a:stretch>
            <a:fillRect/>
          </a:stretch>
        </p:blipFill>
        <p:spPr bwMode="auto">
          <a:xfrm>
            <a:off x="1676400" y="0"/>
            <a:ext cx="564776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 of WWI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4525963"/>
          </a:xfrm>
        </p:spPr>
        <p:txBody>
          <a:bodyPr/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Militarism</a:t>
            </a:r>
            <a:r>
              <a:rPr lang="en-US" dirty="0" smtClean="0"/>
              <a:t> – glorifying war and huge armies</a:t>
            </a:r>
          </a:p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Alliances</a:t>
            </a:r>
            <a:r>
              <a:rPr lang="en-US" dirty="0" smtClean="0"/>
              <a:t> – if one nation goes to war, others agree to help</a:t>
            </a:r>
          </a:p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Imperialism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smtClean="0"/>
              <a:t>– fighting for control of territory</a:t>
            </a:r>
          </a:p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Nationalism</a:t>
            </a:r>
            <a:r>
              <a:rPr lang="en-US" dirty="0" smtClean="0"/>
              <a:t> – tension due to intense national pride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was the U.S. Drawn Into World War I?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4648200"/>
            <a:ext cx="8382000" cy="1676400"/>
          </a:xfrm>
        </p:spPr>
        <p:txBody>
          <a:bodyPr>
            <a:normAutofit/>
          </a:bodyPr>
          <a:lstStyle/>
          <a:p>
            <a:r>
              <a:rPr lang="en-US" sz="2600" dirty="0" smtClean="0">
                <a:solidFill>
                  <a:schemeClr val="tx1"/>
                </a:solidFill>
              </a:rPr>
              <a:t>April 1917: </a:t>
            </a:r>
            <a:r>
              <a:rPr lang="en-US" sz="2600" b="0" dirty="0" smtClean="0"/>
              <a:t>U.S. declares war on Germany</a:t>
            </a:r>
          </a:p>
          <a:p>
            <a:r>
              <a:rPr lang="en-US" sz="2600" dirty="0" smtClean="0">
                <a:solidFill>
                  <a:schemeClr val="tx1"/>
                </a:solidFill>
              </a:rPr>
              <a:t>Why is the U.S. fighting?</a:t>
            </a:r>
            <a:r>
              <a:rPr lang="en-US" sz="2600" dirty="0" smtClean="0"/>
              <a:t>  </a:t>
            </a:r>
            <a:r>
              <a:rPr lang="en-US" sz="2600" b="0" dirty="0" smtClean="0"/>
              <a:t>Wilson…”To make the world safe for democracy”</a:t>
            </a:r>
            <a:endParaRPr lang="en-US" sz="2600" b="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28600" y="1524001"/>
            <a:ext cx="4038600" cy="3124200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</a:rPr>
              <a:t>Sub Warfare</a:t>
            </a:r>
          </a:p>
          <a:p>
            <a:pPr lvl="1"/>
            <a:r>
              <a:rPr lang="en-US" sz="2800" dirty="0" smtClean="0"/>
              <a:t>Germany began to sink U.S. ships trying to break stalemate</a:t>
            </a: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114800" y="1516913"/>
            <a:ext cx="4800601" cy="3207488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</a:rPr>
              <a:t>American Ties to Britain</a:t>
            </a:r>
          </a:p>
          <a:p>
            <a:pPr lvl="1"/>
            <a:r>
              <a:rPr lang="en-US" sz="2700" b="1" dirty="0" smtClean="0"/>
              <a:t>Zimmerman Note</a:t>
            </a:r>
            <a:r>
              <a:rPr lang="en-US" sz="2700" dirty="0" smtClean="0"/>
              <a:t> – Germany asks Mexico to ally w/ them against U.S. to get back TX, AZ, NM</a:t>
            </a:r>
            <a:endParaRPr lang="en-US" sz="27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www.sjsapush.com/resources/neutrality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599" y="0"/>
            <a:ext cx="710045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8" name="Picture 4" descr="http://news.bbcimg.co.uk/media/images/53927000/jpg/_53927388_012397522-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33400"/>
            <a:ext cx="9211731" cy="518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ritter.tea.state.tx.us/student.assessment/resources/online/2009/taksm_g11_ss/images/43graphicaa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b="5164"/>
          <a:stretch>
            <a:fillRect/>
          </a:stretch>
        </p:blipFill>
        <p:spPr bwMode="auto">
          <a:xfrm>
            <a:off x="2057399" y="0"/>
            <a:ext cx="472965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8077200" cy="1826363"/>
          </a:xfrm>
        </p:spPr>
        <p:txBody>
          <a:bodyPr/>
          <a:lstStyle/>
          <a:p>
            <a:r>
              <a:rPr lang="en-US" dirty="0" smtClean="0"/>
              <a:t>Technology and Tactics in WWI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://www.anglonautes.com/hist_uk_20_ww1/uk_20_21_ww1_pic_somm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98813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http://championfh.net/wp-content/uploads/2010/09/WW1Page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0"/>
            <a:ext cx="595512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ttp://25.media.tumblr.com/tumblr_m4qx1iafhV1qmzgeno1_50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07276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3.gstatic.com/images?q=tbn:ANd9GcS8vszwykJDQ0WSZZr6rtJihQKA59ao6jHTVcyguHDhdxyFZwgF2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774" y="609600"/>
            <a:ext cx="9176774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 descr="http://www.trailgallery.com/photos/2269/tj2269_063004_083321_5407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4.bp.blogspot.com/-oACA09YLuW4/T3TdFzrHsAI/AAAAAAAAEok/B7gUAvYvRpo/s1600/WWI-Cause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0"/>
            <a:ext cx="529936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http://4.bp.blogspot.com/_YYMeAu4i7gA/Sx9foNCiC6I/AAAAAAAAHNM/SYBkUAN8Z6c/s400/first-world-war-ww1-one-pictures-photos-images-amazing-rare-incredible-german-soldiers-rats-trenche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3470" y="0"/>
            <a:ext cx="9197470" cy="655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www.culture24.org.uk/asset_arena/7/21/27127/v0_maste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21773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http://24.media.tumblr.com/tumblr_llmhs28Fr51qb4k1xo1_50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600"/>
            <a:ext cx="9188879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http://img.dailymail.co.uk/i/pix/2007/10_02/trenchPA_468x607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0"/>
            <a:ext cx="528204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http://s4.hubimg.com/u/6242139_f52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2000"/>
            <a:ext cx="9201079" cy="472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http://a4.ec-images.myspacecdn.com/images01/50/17440f58e2cd0407b616d9390e8787f1/l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60931" cy="670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http://upload.wikimedia.org/wikipedia/commons/9/97/AWM_E00961_-_no_mans_land_prior_to_attack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891936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http://img.hsmagazine.net/2012/05/4778_no_mans_land_52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88422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8" name="Picture 4" descr="http://www.warhistoryonline.com/wp-content/uploads/2012/04/M1903-Springfield-Rifl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47800"/>
            <a:ext cx="9239172" cy="297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http://browningmgs.com/Images_1919A4/Brownings/ColtCommercial1917_righ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33400"/>
            <a:ext cx="914977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www.wwnorton.com/college/history/ralph/ralimage/map30iaf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0"/>
            <a:ext cx="736022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http://upload.wikimedia.org/wikipedia/commons/c/c9/Vickers_IWW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600"/>
            <a:ext cx="9215387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http://www.lacrememagazine.co.uk/wp-content/uploads/2011/11/WW1-mustard-gas-attack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09204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http://0.tqn.com/d/chemistry/1/0/o/l/gasattack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3997" cy="662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aron\Pictures\WWI do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0"/>
            <a:ext cx="818535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https://pgapeuro.wikispaces.com/file/view/wwi_gasd.gif/34274295/wwi_gasd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33400"/>
            <a:ext cx="9137750" cy="586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http://the.shadock.free.fr/Mark_IV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66800"/>
            <a:ext cx="9126679" cy="472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http://upload.wikimedia.org/wikipedia/commons/thumb/b/bb/FT-17-argonne-1918.gif/300px-FT-17-argonne-1918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0354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http://4.bp.blogspot.com/-3fFwFQ-Qkt0/TqJyJBLYOmI/AAAAAAAAAeM/zafbukM7ncs/s1600/129807-050-FBE1111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1000"/>
            <a:ext cx="9205573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Picture 4" descr="http://retrothing.typepad.com/.a/6a00d83452989a69e2011168b358ee970c-800wi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3104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hoy.tk-jk.net/MoreImages7/WW1SubCaptains/U-BoatsWW1Cattaro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7200"/>
            <a:ext cx="9213761" cy="518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lsciblogs.baruch.cuny.edu/his1005spring2011/files/2011/03/alliances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286" y="381000"/>
            <a:ext cx="8993714" cy="586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http://boivieapedia.pbworks.com/f/uboa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1000"/>
            <a:ext cx="9144000" cy="61745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http://upload.wikimedia.org/wikipedia/commons/thumb/2/2e/WorldWarI-DeathsByAlliance-Piechart.svg/220px-WorldWarI-DeathsByAlliance-Piechart.svg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-457200"/>
            <a:ext cx="6781800" cy="77374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http://factfile.org/wp-content/uploads/2011/08/casualties-ww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2166" cy="670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 descr="http://www.flandersfieldsmiracle.com/wp-content/uploads/2012/06/poppy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600"/>
            <a:ext cx="9151756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 descr="http://www.nationstates.net/images/flags/uploads/flanders_field__905728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600"/>
            <a:ext cx="9183806" cy="647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7467600" cy="6172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 Flanders fields the poppies blow</a:t>
            </a:r>
            <a:br>
              <a:rPr lang="en-US" dirty="0" smtClean="0"/>
            </a:br>
            <a:r>
              <a:rPr lang="en-US" dirty="0" smtClean="0"/>
              <a:t>Between the crosses, row on row,</a:t>
            </a:r>
            <a:br>
              <a:rPr lang="en-US" dirty="0" smtClean="0"/>
            </a:br>
            <a:r>
              <a:rPr lang="en-US" dirty="0" smtClean="0"/>
              <a:t>That mark our place; and in the sky</a:t>
            </a:r>
            <a:br>
              <a:rPr lang="en-US" dirty="0" smtClean="0"/>
            </a:br>
            <a:r>
              <a:rPr lang="en-US" dirty="0" smtClean="0"/>
              <a:t>The larks, still bravely singing, fly</a:t>
            </a:r>
            <a:br>
              <a:rPr lang="en-US" dirty="0" smtClean="0"/>
            </a:br>
            <a:r>
              <a:rPr lang="en-US" dirty="0" smtClean="0"/>
              <a:t>Scarce heard amid the guns below.</a:t>
            </a:r>
          </a:p>
          <a:p>
            <a:r>
              <a:rPr lang="en-US" dirty="0" smtClean="0"/>
              <a:t>We are the Dead. Short days ago</a:t>
            </a:r>
            <a:br>
              <a:rPr lang="en-US" dirty="0" smtClean="0"/>
            </a:br>
            <a:r>
              <a:rPr lang="en-US" dirty="0" smtClean="0"/>
              <a:t>We lived, felt dawn, saw sunset glow,</a:t>
            </a:r>
            <a:br>
              <a:rPr lang="en-US" dirty="0" smtClean="0"/>
            </a:br>
            <a:r>
              <a:rPr lang="en-US" dirty="0" smtClean="0"/>
              <a:t>Loved and were loved, and now we lie</a:t>
            </a:r>
            <a:br>
              <a:rPr lang="en-US" dirty="0" smtClean="0"/>
            </a:br>
            <a:r>
              <a:rPr lang="en-US" dirty="0" smtClean="0"/>
              <a:t>In Flanders fields.</a:t>
            </a:r>
          </a:p>
          <a:p>
            <a:r>
              <a:rPr lang="en-US" dirty="0" smtClean="0"/>
              <a:t>Take up our quarrel with the foe:</a:t>
            </a:r>
            <a:br>
              <a:rPr lang="en-US" dirty="0" smtClean="0"/>
            </a:br>
            <a:r>
              <a:rPr lang="en-US" dirty="0" smtClean="0"/>
              <a:t>To you from failing hands we throw</a:t>
            </a:r>
            <a:br>
              <a:rPr lang="en-US" dirty="0" smtClean="0"/>
            </a:br>
            <a:r>
              <a:rPr lang="en-US" dirty="0" smtClean="0"/>
              <a:t>The torch; be yours to hold it high.</a:t>
            </a:r>
            <a:br>
              <a:rPr lang="en-US" dirty="0" smtClean="0"/>
            </a:br>
            <a:r>
              <a:rPr lang="en-US" dirty="0" smtClean="0"/>
              <a:t>If ye break faith with us who die</a:t>
            </a:r>
            <a:br>
              <a:rPr lang="en-US" dirty="0" smtClean="0"/>
            </a:br>
            <a:r>
              <a:rPr lang="en-US" dirty="0" smtClean="0"/>
              <a:t>We shall not sleep, though poppies grow</a:t>
            </a:r>
            <a:br>
              <a:rPr lang="en-US" dirty="0" smtClean="0"/>
            </a:br>
            <a:r>
              <a:rPr lang="en-US" dirty="0" smtClean="0"/>
              <a:t>In Flanders fields.</a:t>
            </a:r>
          </a:p>
        </p:txBody>
      </p:sp>
      <p:pic>
        <p:nvPicPr>
          <p:cNvPr id="58370" name="Picture 2" descr="http://t3.gstatic.com/images?q=tbn:ANd9GcS0qvmVJDMJldvjps0aXuQgzmhk16aZG37mrMxFUKBfF2WYyWwn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381000"/>
            <a:ext cx="2057400" cy="25146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Mobilizing for War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4525963"/>
          </a:xfrm>
        </p:spPr>
        <p:txBody>
          <a:bodyPr/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Selective Service Act: </a:t>
            </a:r>
            <a:r>
              <a:rPr lang="en-US" dirty="0" smtClean="0"/>
              <a:t>May 1917 – all men 18 to 45 had to register for the draft</a:t>
            </a:r>
          </a:p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Doughboys: </a:t>
            </a:r>
            <a:r>
              <a:rPr lang="en-US" dirty="0" smtClean="0"/>
              <a:t>(2.8 million) American soldiers</a:t>
            </a:r>
          </a:p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Western Front:  </a:t>
            </a:r>
            <a:r>
              <a:rPr lang="en-US" dirty="0" smtClean="0"/>
              <a:t>Hundreds of miles of trenches through France where a stalemate had emerged</a:t>
            </a:r>
          </a:p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African-America soldiers:  </a:t>
            </a:r>
            <a:r>
              <a:rPr lang="en-US" dirty="0" smtClean="0"/>
              <a:t>200,000 blacks served in segregated units (not allowed in Marines)</a:t>
            </a:r>
            <a:endParaRPr lang="en-US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http://www.grayflannelsuit.net/blog/wp-content/uploads/2011/11/world-war-i-recruitment-poster-i-want-you-flagg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0"/>
            <a:ext cx="51434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http://media.nara.gov/media/images/7/1/07-0001a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0"/>
            <a:ext cx="5029200" cy="69151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www.mosslands.co.uk/_files/images/Pictures/Humanities/world_war_on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0"/>
            <a:ext cx="577272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http://www.vanishedamericana.com/wp-content/uploads/2010/04/Field-Artillery-U.S.-Army-Poste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0"/>
            <a:ext cx="512618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http://upload.wikimedia.org/wikipedia/commons/a/ab/'Destroy_this_mad_brute'_WWI_propaganda_poster_(US_version)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0"/>
            <a:ext cx="450272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http://blog.chron.com/txpotomac/files/legacy/wwi5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0"/>
            <a:ext cx="458931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http://www.learnnc.org/lp/media/uploads/2009/08/a-1038-10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0"/>
            <a:ext cx="453736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http://img.over-blog.com/501x796/0/39/65/84/NOVEMBER/us_unif_ww1_bw2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0"/>
            <a:ext cx="431222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http://www.anzacday.org.au/history/ww1/anecdotes/images/uk_france_maps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07472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http://www.lib.byu.edu/~rdh/wwi/comment/Scott/images/10p304/S12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7200"/>
            <a:ext cx="9215579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http://www.biography.com/imported/images/Biography/Images/Galleries/African%20American%20Expats/african-american-expats-soldiers-WWI-size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6131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Victory for the Allies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Who broke the stalemate on the Western Front?  </a:t>
            </a:r>
            <a:r>
              <a:rPr lang="en-US" dirty="0" smtClean="0"/>
              <a:t>The U.S.</a:t>
            </a:r>
          </a:p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Armistice:  </a:t>
            </a:r>
            <a:r>
              <a:rPr lang="en-US" dirty="0" smtClean="0"/>
              <a:t>on the 11</a:t>
            </a:r>
            <a:r>
              <a:rPr lang="en-US" baseline="30000" dirty="0" smtClean="0"/>
              <a:t>th</a:t>
            </a:r>
            <a:r>
              <a:rPr lang="en-US" dirty="0" smtClean="0"/>
              <a:t> hour of the 11</a:t>
            </a:r>
            <a:r>
              <a:rPr lang="en-US" baseline="30000" dirty="0" smtClean="0"/>
              <a:t>th</a:t>
            </a:r>
            <a:r>
              <a:rPr lang="en-US" dirty="0" smtClean="0"/>
              <a:t> day of the 11</a:t>
            </a:r>
            <a:r>
              <a:rPr lang="en-US" baseline="30000" dirty="0" smtClean="0"/>
              <a:t>th</a:t>
            </a:r>
            <a:r>
              <a:rPr lang="en-US" dirty="0" smtClean="0"/>
              <a:t> month, both sides agreed to stop fighting in 1918</a:t>
            </a:r>
          </a:p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Veteran’s Day: </a:t>
            </a:r>
            <a:r>
              <a:rPr lang="en-US" dirty="0" smtClean="0"/>
              <a:t>Nov. 11</a:t>
            </a:r>
            <a:endParaRPr lang="en-US" dirty="0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http://clickamericana.com/wp-content/uploads/11111918-wwi-germany-has-surrendered-war-over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b="7041"/>
          <a:stretch>
            <a:fillRect/>
          </a:stretch>
        </p:blipFill>
        <p:spPr bwMode="auto">
          <a:xfrm>
            <a:off x="1905000" y="0"/>
            <a:ext cx="555171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www.p12.nysed.gov/ciai/socst/ghgonline/turnpoint/images/content/tp49/p5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-35961"/>
            <a:ext cx="4648200" cy="68939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http://kidmindquest.com/wp-content/uploads/2011/11/Armistice_Day_Wall_Stree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600"/>
            <a:ext cx="9183445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 descr="http://yesteryearsnews.files.wordpress.com/2011/11/torch-of-liberty-bayard-news-ia-12-nov-194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0"/>
            <a:ext cx="3962400" cy="6792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Woodrow Wilson’s Peace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86800" cy="47244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Name of Plan:  </a:t>
            </a:r>
            <a:r>
              <a:rPr lang="en-US" dirty="0" smtClean="0"/>
              <a:t>the Fourteen Points</a:t>
            </a:r>
          </a:p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Purpose:  </a:t>
            </a:r>
            <a:r>
              <a:rPr lang="en-US" dirty="0" smtClean="0"/>
              <a:t>Peace plan to eliminate causes of war</a:t>
            </a:r>
          </a:p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Key Points:</a:t>
            </a:r>
          </a:p>
          <a:p>
            <a:pPr lvl="1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Self-determination = </a:t>
            </a:r>
            <a:r>
              <a:rPr lang="en-US" dirty="0" smtClean="0"/>
              <a:t>people should not be controlled by Empires</a:t>
            </a:r>
          </a:p>
          <a:p>
            <a:pPr lvl="1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Neutrality = </a:t>
            </a:r>
            <a:r>
              <a:rPr lang="en-US" dirty="0" smtClean="0"/>
              <a:t>freedom of the seas should be protected</a:t>
            </a:r>
          </a:p>
          <a:p>
            <a:pPr lvl="1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League of Nations = </a:t>
            </a:r>
            <a:r>
              <a:rPr lang="en-US" dirty="0" smtClean="0"/>
              <a:t>international peace-keeping organization to solve disputes &amp; prevent wars</a:t>
            </a:r>
            <a:endParaRPr lang="en-US" dirty="0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4" name="Picture 4" descr="http://24.media.tumblr.com/a9d1a289e33aa39e0f5a924a79ae92fe/tumblr_mgaqbwwuiF1r2r773o1_50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2400"/>
            <a:ext cx="9166084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 descr="http://ged12.files.wordpress.com/2011/02/league-nation-cartoo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0"/>
            <a:ext cx="618258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Allies’ Reaction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Did not support fully – wanted to punish Germany, but did accept League of Nations</a:t>
            </a:r>
            <a:endParaRPr lang="en-US" dirty="0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 descr="http://4.bp.blogspot.com/-NgbNKa6Jf-M/TxSqefNAQpI/AAAAAAAAAL8/bZegMi9eOE8/s1600/e7df00d22afda672cf55397b4d40451f_1M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0"/>
            <a:ext cx="690995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Treaty of Versailles officially ended the war, 1919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1.  Middle East:  Divided into mandates </a:t>
            </a:r>
          </a:p>
          <a:p>
            <a:pPr lvl="1"/>
            <a:r>
              <a:rPr lang="en-US" sz="2800" dirty="0" smtClean="0"/>
              <a:t>France controlled Syria &amp; Lebanon</a:t>
            </a:r>
          </a:p>
          <a:p>
            <a:pPr lvl="1"/>
            <a:r>
              <a:rPr lang="en-US" sz="2800" dirty="0" smtClean="0"/>
              <a:t>Great Britain controlled Iraq, Palestine, &amp; Jordan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http://www.sjsapush.com/resources/mandat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890154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2.  Map of Europe Redrawn:  </a:t>
            </a:r>
          </a:p>
          <a:p>
            <a:pPr lvl="1"/>
            <a:r>
              <a:rPr lang="en-US" sz="2800" dirty="0" smtClean="0"/>
              <a:t>Austria-Hungary split up</a:t>
            </a:r>
          </a:p>
          <a:p>
            <a:pPr lvl="1"/>
            <a:r>
              <a:rPr lang="en-US" sz="2800" dirty="0" smtClean="0"/>
              <a:t>New countries created – Czechoslovakia, Poland, Yugoslavia, &amp; Finland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What was the problem in the Balkans?</a:t>
            </a:r>
          </a:p>
          <a:p>
            <a:pPr lvl="1"/>
            <a:r>
              <a:rPr lang="en-US" sz="2800" dirty="0" smtClean="0"/>
              <a:t>Many different ethnic groups wanted to be independent, but empires wanted to control them</a:t>
            </a:r>
          </a:p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What did Austria-Hungary do in 1908?</a:t>
            </a:r>
          </a:p>
          <a:p>
            <a:pPr lvl="1"/>
            <a:r>
              <a:rPr lang="en-US" sz="2800" dirty="0" smtClean="0"/>
              <a:t>Took over Bosnia</a:t>
            </a:r>
          </a:p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How did Serbia respond?</a:t>
            </a:r>
          </a:p>
          <a:p>
            <a:pPr lvl="1"/>
            <a:r>
              <a:rPr lang="en-US" sz="2800" dirty="0" smtClean="0"/>
              <a:t>Asked Russia to protect them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http://www.nationalarchives.gov.uk/pathways/firstworldwar/maps/map_images/Europe1918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0"/>
            <a:ext cx="727363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01000" cy="4525963"/>
          </a:xfrm>
        </p:spPr>
        <p:txBody>
          <a:bodyPr/>
          <a:lstStyle/>
          <a:p>
            <a:r>
              <a:rPr lang="en-US" dirty="0" smtClean="0"/>
              <a:t>3.  Punishing the Central Powers:  </a:t>
            </a:r>
          </a:p>
          <a:p>
            <a:pPr lvl="1"/>
            <a:r>
              <a:rPr lang="en-US" sz="2800" dirty="0" smtClean="0"/>
              <a:t>Ottoman lost control of Middle East</a:t>
            </a:r>
          </a:p>
          <a:p>
            <a:pPr lvl="1"/>
            <a:r>
              <a:rPr lang="en-US" sz="2800" dirty="0" smtClean="0"/>
              <a:t>Germany lost territory, colonies → forced to pay reparations (war damages) of $33 billion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U.S. Senate did NOT accept the treaty.  WHY NOT?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01000" cy="4525963"/>
          </a:xfrm>
        </p:spPr>
        <p:txBody>
          <a:bodyPr/>
          <a:lstStyle/>
          <a:p>
            <a:r>
              <a:rPr lang="en-US" dirty="0" smtClean="0"/>
              <a:t>Didn’t want to be entangled in future European wars</a:t>
            </a:r>
          </a:p>
          <a:p>
            <a:r>
              <a:rPr lang="en-US" dirty="0" smtClean="0"/>
              <a:t>Did not want other countries dictating our foreign policy</a:t>
            </a:r>
            <a:endParaRPr lang="en-US" dirty="0"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of World War I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>
          <a:xfrm>
            <a:off x="457201" y="4191000"/>
            <a:ext cx="8229600" cy="21336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</a:rPr>
              <a:t>Black – </a:t>
            </a:r>
            <a:r>
              <a:rPr lang="en-US" sz="2800" dirty="0" smtClean="0">
                <a:solidFill>
                  <a:schemeClr val="tx1"/>
                </a:solidFill>
              </a:rPr>
              <a:t>available jobs during war led to Great Migration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304800" y="1524001"/>
            <a:ext cx="4495800" cy="2362200"/>
          </a:xfrm>
        </p:spPr>
        <p:txBody>
          <a:bodyPr/>
          <a:lstStyle/>
          <a:p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</a:rPr>
              <a:t>U.S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 lvl="1"/>
            <a:r>
              <a:rPr lang="en-US" sz="2800" dirty="0" smtClean="0"/>
              <a:t>Emerged as a world power</a:t>
            </a:r>
            <a:endParaRPr lang="en-US" sz="28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495800" y="1516913"/>
            <a:ext cx="4648200" cy="2445488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</a:rPr>
              <a:t>Women</a:t>
            </a:r>
          </a:p>
          <a:p>
            <a:pPr lvl="1"/>
            <a:r>
              <a:rPr lang="en-US" sz="2800" dirty="0" smtClean="0"/>
              <a:t>Worked in the factories which led to 19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Amendment</a:t>
            </a:r>
            <a:endParaRPr lang="en-US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chnic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402</TotalTime>
  <Words>642</Words>
  <Application>Microsoft Office PowerPoint</Application>
  <PresentationFormat>On-screen Show (4:3)</PresentationFormat>
  <Paragraphs>85</Paragraphs>
  <Slides>93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93</vt:i4>
      </vt:variant>
    </vt:vector>
  </HeadingPairs>
  <TitlesOfParts>
    <vt:vector size="94" baseType="lpstr">
      <vt:lpstr>Technic</vt:lpstr>
      <vt:lpstr>A World Power Emerges</vt:lpstr>
      <vt:lpstr>World War I (1914-1918)</vt:lpstr>
      <vt:lpstr>Causes of WWI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Chain of Events - WWI</vt:lpstr>
      <vt:lpstr>June 1914, Sarajevo, Bosnia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The Unites States’ Role in World War I</vt:lpstr>
      <vt:lpstr>Slide 25</vt:lpstr>
      <vt:lpstr>Slide 26</vt:lpstr>
      <vt:lpstr>Slide 27</vt:lpstr>
      <vt:lpstr>Slide 28</vt:lpstr>
      <vt:lpstr>Slide 29</vt:lpstr>
      <vt:lpstr>How was the U.S. Drawn Into World War I?</vt:lpstr>
      <vt:lpstr>Slide 31</vt:lpstr>
      <vt:lpstr>Slide 32</vt:lpstr>
      <vt:lpstr>Slide 33</vt:lpstr>
      <vt:lpstr>Technology and Tactics in WWI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Mobilizing for War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Victory for the Allies</vt:lpstr>
      <vt:lpstr>Slide 79</vt:lpstr>
      <vt:lpstr>Slide 80</vt:lpstr>
      <vt:lpstr>Slide 81</vt:lpstr>
      <vt:lpstr>Woodrow Wilson’s Peace Plan</vt:lpstr>
      <vt:lpstr>Slide 83</vt:lpstr>
      <vt:lpstr>Slide 84</vt:lpstr>
      <vt:lpstr>Allies’ Reaction</vt:lpstr>
      <vt:lpstr>Slide 86</vt:lpstr>
      <vt:lpstr>The Treaty of Versailles officially ended the war, 1919</vt:lpstr>
      <vt:lpstr>Slide 88</vt:lpstr>
      <vt:lpstr>Slide 89</vt:lpstr>
      <vt:lpstr>Slide 90</vt:lpstr>
      <vt:lpstr>Slide 91</vt:lpstr>
      <vt:lpstr>The U.S. Senate did NOT accept the treaty.  WHY NOT?</vt:lpstr>
      <vt:lpstr>Effects of World War I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World Power Emerges</dc:title>
  <dc:creator>Aaron</dc:creator>
  <cp:lastModifiedBy>Aaron</cp:lastModifiedBy>
  <cp:revision>10</cp:revision>
  <dcterms:created xsi:type="dcterms:W3CDTF">2013-03-02T02:39:03Z</dcterms:created>
  <dcterms:modified xsi:type="dcterms:W3CDTF">2013-11-19T22:06:26Z</dcterms:modified>
</cp:coreProperties>
</file>